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Layouts/slideLayout6.xml" ContentType="application/vnd.openxmlformats-officedocument.presentationml.slideLayout+xml"/>
  <Override PartName="/ppt/notesSlides/notesSlide38.xml" ContentType="application/vnd.openxmlformats-officedocument.presentationml.notesSlide+xml"/>
  <Override PartName="/ppt/diagrams/quickStyle2.xml" ContentType="application/vnd.openxmlformats-officedocument.drawingml.diagramStyle+xml"/>
  <Override PartName="/ppt/notesSlides/notesSlide49.xml" ContentType="application/vnd.openxmlformats-officedocument.presentationml.notesSlide+xml"/>
  <Override PartName="/ppt/slides/slide25.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27.xml" ContentType="application/vnd.openxmlformats-officedocument.presentationml.notesSlide+xml"/>
  <Override PartName="/ppt/notesSlides/notesSlide45.xml" ContentType="application/vnd.openxmlformats-officedocument.presentationml.notesSlide+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notesSlides/notesSlide16.xml" ContentType="application/vnd.openxmlformats-officedocument.presentationml.notesSlide+xml"/>
  <Override PartName="/ppt/notesSlides/notesSlide34.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notesSlides/notesSlide23.xml" ContentType="application/vnd.openxmlformats-officedocument.presentationml.notesSlide+xml"/>
  <Override PartName="/ppt/notesSlides/notesSlide41.xml" ContentType="application/vnd.openxmlformats-officedocument.presentationml.notesSlide+xml"/>
  <Override PartName="/ppt/notesSlides/notesSlide52.xml" ContentType="application/vnd.openxmlformats-officedocument.presentationml.notesSlide+xml"/>
  <Override PartName="/ppt/notesSlides/notesSlide12.xml" ContentType="application/vnd.openxmlformats-officedocument.presentationml.notesSlide+xml"/>
  <Override PartName="/ppt/notesSlides/notesSlide30.xml" ContentType="application/vnd.openxmlformats-officedocument.presentationml.notesSlide+xml"/>
  <Override PartName="/ppt/notesSlides/notesSlide7.xml" ContentType="application/vnd.openxmlformats-officedocument.presentationml.notesSlide+xml"/>
  <Override PartName="/ppt/diagrams/layout1.xml" ContentType="application/vnd.openxmlformats-officedocument.drawingml.diagramLayout+xml"/>
  <Override PartName="/ppt/diagrams/data2.xml" ContentType="application/vnd.openxmlformats-officedocument.drawingml.diagramData+xml"/>
  <Override PartName="/ppt/slides/slide9.xml" ContentType="application/vnd.openxmlformats-officedocument.presentationml.slide+xml"/>
  <Override PartName="/ppt/viewProps.xml" ContentType="application/vnd.openxmlformats-officedocument.presentationml.viewProps+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3.xml" ContentType="application/vnd.openxmlformats-officedocument.presentationml.notesSlide+xml"/>
  <Default Extension="bin" ContentType="application/vnd.openxmlformats-officedocument.oleObject"/>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notesSlides/notesSlide3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Layouts/slideLayout3.xml" ContentType="application/vnd.openxmlformats-officedocument.presentationml.slideLayout+xml"/>
  <Default Extension="jpeg" ContentType="image/jpeg"/>
  <Default Extension="emf" ContentType="image/x-emf"/>
  <Override PartName="/ppt/notesSlides/notesSlide17.xml" ContentType="application/vnd.openxmlformats-officedocument.presentationml.notesSlide+xml"/>
  <Override PartName="/ppt/notesSlides/notesSlide28.xml" ContentType="application/vnd.openxmlformats-officedocument.presentationml.notesSlide+xml"/>
  <Override PartName="/ppt/notesSlides/notesSlide37.xml" ContentType="application/vnd.openxmlformats-officedocument.presentationml.notesSlide+xml"/>
  <Override PartName="/ppt/diagrams/quickStyle1.xml" ContentType="application/vnd.openxmlformats-officedocument.drawingml.diagramStyle+xml"/>
  <Override PartName="/ppt/notesSlides/notesSlide46.xml" ContentType="application/vnd.openxmlformats-officedocument.presentationml.notesSlide+xml"/>
  <Override PartName="/ppt/notesSlides/notesSlide55.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4.xml" ContentType="application/vnd.openxmlformats-officedocument.presentationml.notesSlide+xml"/>
  <Override PartName="/ppt/notesSlides/notesSlide26.xml" ContentType="application/vnd.openxmlformats-officedocument.presentationml.notesSlide+xml"/>
  <Override PartName="/ppt/notesSlides/notesSlide35.xml" ContentType="application/vnd.openxmlformats-officedocument.presentationml.notesSlide+xml"/>
  <Override PartName="/ppt/notesSlides/notesSlide44.xml" ContentType="application/vnd.openxmlformats-officedocument.presentationml.notesSlide+xml"/>
  <Override PartName="/ppt/notesSlides/notesSlide53.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notesSlides/notesSlide42.xml" ContentType="application/vnd.openxmlformats-officedocument.presentationml.notesSlide+xml"/>
  <Override PartName="/ppt/notesSlides/notesSlide51.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Default Extension="tiff" ContentType="image/tiff"/>
  <Override PartName="/ppt/notesSlides/notesSlide11.xml" ContentType="application/vnd.openxmlformats-officedocument.presentationml.notesSlide+xml"/>
  <Default Extension="vml" ContentType="application/vnd.openxmlformats-officedocument.vmlDrawing"/>
  <Override PartName="/ppt/notesSlides/notesSlide20.xml" ContentType="application/vnd.openxmlformats-officedocument.presentationml.notesSlide+xml"/>
  <Override PartName="/ppt/notesSlides/notesSlide31.xml" ContentType="application/vnd.openxmlformats-officedocument.presentationml.notesSlide+xml"/>
  <Override PartName="/ppt/notesSlides/notesSlide40.xml" ContentType="application/vnd.openxmlformats-officedocument.presentationml.notesSlide+xml"/>
  <Override PartName="/ppt/diagrams/layout2.xml" ContentType="application/vnd.openxmlformats-officedocument.drawingml.diagramLayout+xml"/>
  <Override PartName="/ppt/notesSlides/notesSlide6.xml" ContentType="application/vnd.openxmlformats-officedocument.presentationml.notesSlide+xml"/>
  <Override PartName="/ppt/slides/slide8.xml" ContentType="application/vnd.openxmlformats-officedocument.presentationml.slide+xml"/>
  <Override PartName="/ppt/slides/slide49.xml" ContentType="application/vnd.openxmlformats-officedocument.presentationml.slide+xml"/>
  <Override PartName="/ppt/notesSlides/notesSlide4.xml" ContentType="application/vnd.openxmlformats-officedocument.presentationml.notesSlide+xml"/>
  <Override PartName="/ppt/diagrams/data1.xml" ContentType="application/vnd.openxmlformats-officedocument.drawingml.diagramData+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diagrams/colors1.xml" ContentType="application/vnd.openxmlformats-officedocument.drawingml.diagramColors+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notesSlides/notesSlide29.xml" ContentType="application/vnd.openxmlformats-officedocument.presentationml.notesSlide+xml"/>
  <Override PartName="/ppt/notesSlides/notesSlide47.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notesSlides/notesSlide18.xml" ContentType="application/vnd.openxmlformats-officedocument.presentationml.notesSlide+xml"/>
  <Default Extension="wmf" ContentType="image/x-wmf"/>
  <Override PartName="/ppt/notesSlides/notesSlide36.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notesSlides/notesSlide25.xml" ContentType="application/vnd.openxmlformats-officedocument.presentationml.notesSlide+xml"/>
  <Override PartName="/ppt/notesSlides/notesSlide43.xml" ContentType="application/vnd.openxmlformats-officedocument.presentationml.notesSlide+xml"/>
  <Override PartName="/ppt/notesSlides/notesSlide54.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32.xml" ContentType="application/vnd.openxmlformats-officedocument.presentationml.notesSl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notesSlides/notesSlide50.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Masters/slideMaster2.xml" ContentType="application/vnd.openxmlformats-officedocument.presentationml.slideMaster+xml"/>
  <Override PartName="/ppt/slides/slide28.xml" ContentType="application/vnd.openxmlformats-officedocument.presentationml.slide+xml"/>
  <Override PartName="/ppt/slides/slide39.xml" ContentType="application/vnd.openxmlformats-officedocument.presentationml.slide+xml"/>
  <Override PartName="/ppt/notesSlides/notesSlide1.xml" ContentType="application/vnd.openxmlformats-officedocument.presentationml.notesSlide+xml"/>
  <Override PartName="/ppt/diagrams/colors2.xml" ContentType="application/vnd.openxmlformats-officedocument.drawingml.diagramColors+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Layouts/slideLayout5.xml" ContentType="application/vnd.openxmlformats-officedocument.presentationml.slideLayout+xml"/>
  <Override PartName="/ppt/notesSlides/notesSlide19.xml" ContentType="application/vnd.openxmlformats-officedocument.presentationml.notesSlide+xml"/>
  <Override PartName="/ppt/notesSlides/notesSlide48.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6" r:id="rId1"/>
    <p:sldMasterId id="2147483918" r:id="rId2"/>
  </p:sldMasterIdLst>
  <p:notesMasterIdLst>
    <p:notesMasterId r:id="rId58"/>
  </p:notesMasterIdLst>
  <p:sldIdLst>
    <p:sldId id="327" r:id="rId3"/>
    <p:sldId id="328" r:id="rId4"/>
    <p:sldId id="329" r:id="rId5"/>
    <p:sldId id="330" r:id="rId6"/>
    <p:sldId id="331" r:id="rId7"/>
    <p:sldId id="332" r:id="rId8"/>
    <p:sldId id="333" r:id="rId9"/>
    <p:sldId id="334" r:id="rId10"/>
    <p:sldId id="335" r:id="rId11"/>
    <p:sldId id="336" r:id="rId12"/>
    <p:sldId id="337" r:id="rId13"/>
    <p:sldId id="338" r:id="rId14"/>
    <p:sldId id="339" r:id="rId15"/>
    <p:sldId id="340" r:id="rId16"/>
    <p:sldId id="341" r:id="rId17"/>
    <p:sldId id="342" r:id="rId18"/>
    <p:sldId id="343" r:id="rId19"/>
    <p:sldId id="344" r:id="rId20"/>
    <p:sldId id="345" r:id="rId21"/>
    <p:sldId id="346" r:id="rId22"/>
    <p:sldId id="347" r:id="rId23"/>
    <p:sldId id="348" r:id="rId24"/>
    <p:sldId id="349" r:id="rId25"/>
    <p:sldId id="350" r:id="rId26"/>
    <p:sldId id="351" r:id="rId27"/>
    <p:sldId id="352" r:id="rId28"/>
    <p:sldId id="353" r:id="rId29"/>
    <p:sldId id="354" r:id="rId30"/>
    <p:sldId id="355" r:id="rId31"/>
    <p:sldId id="356" r:id="rId32"/>
    <p:sldId id="256" r:id="rId33"/>
    <p:sldId id="315" r:id="rId34"/>
    <p:sldId id="314" r:id="rId35"/>
    <p:sldId id="316" r:id="rId36"/>
    <p:sldId id="317" r:id="rId37"/>
    <p:sldId id="318" r:id="rId38"/>
    <p:sldId id="319" r:id="rId39"/>
    <p:sldId id="271" r:id="rId40"/>
    <p:sldId id="320" r:id="rId41"/>
    <p:sldId id="321" r:id="rId42"/>
    <p:sldId id="301" r:id="rId43"/>
    <p:sldId id="322" r:id="rId44"/>
    <p:sldId id="282" r:id="rId45"/>
    <p:sldId id="323" r:id="rId46"/>
    <p:sldId id="324" r:id="rId47"/>
    <p:sldId id="302" r:id="rId48"/>
    <p:sldId id="325" r:id="rId49"/>
    <p:sldId id="303" r:id="rId50"/>
    <p:sldId id="280" r:id="rId51"/>
    <p:sldId id="311" r:id="rId52"/>
    <p:sldId id="310" r:id="rId53"/>
    <p:sldId id="290" r:id="rId54"/>
    <p:sldId id="326" r:id="rId55"/>
    <p:sldId id="287" r:id="rId56"/>
    <p:sldId id="357" r:id="rId57"/>
  </p:sldIdLst>
  <p:sldSz cx="9144000" cy="6858000" type="screen4x3"/>
  <p:notesSz cx="6858000" cy="9144000"/>
  <p:defaultTextStyle>
    <a:defPPr>
      <a:defRPr lang="en-US"/>
    </a:defPPr>
    <a:lvl1pPr algn="l" rtl="0" fontAlgn="base">
      <a:spcBef>
        <a:spcPct val="0"/>
      </a:spcBef>
      <a:spcAft>
        <a:spcPct val="0"/>
      </a:spcAft>
      <a:defRPr b="1" kern="1200">
        <a:solidFill>
          <a:schemeClr val="tx1"/>
        </a:solidFill>
        <a:latin typeface="Lucida Sans" pitchFamily="34" charset="0"/>
        <a:ea typeface="+mn-ea"/>
        <a:cs typeface="+mn-cs"/>
      </a:defRPr>
    </a:lvl1pPr>
    <a:lvl2pPr marL="457200" algn="l" rtl="0" fontAlgn="base">
      <a:spcBef>
        <a:spcPct val="0"/>
      </a:spcBef>
      <a:spcAft>
        <a:spcPct val="0"/>
      </a:spcAft>
      <a:defRPr b="1" kern="1200">
        <a:solidFill>
          <a:schemeClr val="tx1"/>
        </a:solidFill>
        <a:latin typeface="Lucida Sans" pitchFamily="34" charset="0"/>
        <a:ea typeface="+mn-ea"/>
        <a:cs typeface="+mn-cs"/>
      </a:defRPr>
    </a:lvl2pPr>
    <a:lvl3pPr marL="914400" algn="l" rtl="0" fontAlgn="base">
      <a:spcBef>
        <a:spcPct val="0"/>
      </a:spcBef>
      <a:spcAft>
        <a:spcPct val="0"/>
      </a:spcAft>
      <a:defRPr b="1" kern="1200">
        <a:solidFill>
          <a:schemeClr val="tx1"/>
        </a:solidFill>
        <a:latin typeface="Lucida Sans" pitchFamily="34" charset="0"/>
        <a:ea typeface="+mn-ea"/>
        <a:cs typeface="+mn-cs"/>
      </a:defRPr>
    </a:lvl3pPr>
    <a:lvl4pPr marL="1371600" algn="l" rtl="0" fontAlgn="base">
      <a:spcBef>
        <a:spcPct val="0"/>
      </a:spcBef>
      <a:spcAft>
        <a:spcPct val="0"/>
      </a:spcAft>
      <a:defRPr b="1" kern="1200">
        <a:solidFill>
          <a:schemeClr val="tx1"/>
        </a:solidFill>
        <a:latin typeface="Lucida Sans" pitchFamily="34" charset="0"/>
        <a:ea typeface="+mn-ea"/>
        <a:cs typeface="+mn-cs"/>
      </a:defRPr>
    </a:lvl4pPr>
    <a:lvl5pPr marL="1828800" algn="l" rtl="0" fontAlgn="base">
      <a:spcBef>
        <a:spcPct val="0"/>
      </a:spcBef>
      <a:spcAft>
        <a:spcPct val="0"/>
      </a:spcAft>
      <a:defRPr b="1" kern="1200">
        <a:solidFill>
          <a:schemeClr val="tx1"/>
        </a:solidFill>
        <a:latin typeface="Lucida Sans" pitchFamily="34" charset="0"/>
        <a:ea typeface="+mn-ea"/>
        <a:cs typeface="+mn-cs"/>
      </a:defRPr>
    </a:lvl5pPr>
    <a:lvl6pPr marL="2286000" algn="l" defTabSz="914400" rtl="0" eaLnBrk="1" latinLnBrk="0" hangingPunct="1">
      <a:defRPr b="1" kern="1200">
        <a:solidFill>
          <a:schemeClr val="tx1"/>
        </a:solidFill>
        <a:latin typeface="Lucida Sans" pitchFamily="34" charset="0"/>
        <a:ea typeface="+mn-ea"/>
        <a:cs typeface="+mn-cs"/>
      </a:defRPr>
    </a:lvl6pPr>
    <a:lvl7pPr marL="2743200" algn="l" defTabSz="914400" rtl="0" eaLnBrk="1" latinLnBrk="0" hangingPunct="1">
      <a:defRPr b="1" kern="1200">
        <a:solidFill>
          <a:schemeClr val="tx1"/>
        </a:solidFill>
        <a:latin typeface="Lucida Sans" pitchFamily="34" charset="0"/>
        <a:ea typeface="+mn-ea"/>
        <a:cs typeface="+mn-cs"/>
      </a:defRPr>
    </a:lvl7pPr>
    <a:lvl8pPr marL="3200400" algn="l" defTabSz="914400" rtl="0" eaLnBrk="1" latinLnBrk="0" hangingPunct="1">
      <a:defRPr b="1" kern="1200">
        <a:solidFill>
          <a:schemeClr val="tx1"/>
        </a:solidFill>
        <a:latin typeface="Lucida Sans" pitchFamily="34" charset="0"/>
        <a:ea typeface="+mn-ea"/>
        <a:cs typeface="+mn-cs"/>
      </a:defRPr>
    </a:lvl8pPr>
    <a:lvl9pPr marL="3657600" algn="l" defTabSz="914400" rtl="0" eaLnBrk="1" latinLnBrk="0" hangingPunct="1">
      <a:defRPr b="1" kern="1200">
        <a:solidFill>
          <a:schemeClr val="tx1"/>
        </a:solidFill>
        <a:latin typeface="Lucida Sans" pitchFamily="34"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p:clrMru>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757" autoAdjust="0"/>
    <p:restoredTop sz="81784" autoAdjust="0"/>
  </p:normalViewPr>
  <p:slideViewPr>
    <p:cSldViewPr>
      <p:cViewPr varScale="1">
        <p:scale>
          <a:sx n="86" d="100"/>
          <a:sy n="86" d="100"/>
        </p:scale>
        <p:origin x="-714" y="-174"/>
      </p:cViewPr>
      <p:guideLst>
        <p:guide orient="horz" pos="2160"/>
        <p:guide pos="2880"/>
      </p:guideLst>
    </p:cSldViewPr>
  </p:slideViewPr>
  <p:outlineViewPr>
    <p:cViewPr>
      <p:scale>
        <a:sx n="33" d="100"/>
        <a:sy n="33" d="100"/>
      </p:scale>
      <p:origin x="0" y="3942"/>
    </p:cViewPr>
  </p:outlineViewPr>
  <p:notesTextViewPr>
    <p:cViewPr>
      <p:scale>
        <a:sx n="100" d="100"/>
        <a:sy n="100" d="100"/>
      </p:scale>
      <p:origin x="0" y="0"/>
    </p:cViewPr>
  </p:notesTextViewPr>
  <p:sorterViewPr>
    <p:cViewPr>
      <p:scale>
        <a:sx n="66" d="100"/>
        <a:sy n="66" d="100"/>
      </p:scale>
      <p:origin x="0" y="0"/>
    </p:cViewPr>
  </p:sorter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61"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3CF960A-5E3B-4FF9-9088-E9CCF4F65489}" type="doc">
      <dgm:prSet loTypeId="urn:microsoft.com/office/officeart/2005/8/layout/pyramid3" loCatId="pyramid" qsTypeId="urn:microsoft.com/office/officeart/2005/8/quickstyle/simple1" qsCatId="simple" csTypeId="urn:microsoft.com/office/officeart/2005/8/colors/accent1_2" csCatId="accent1" phldr="1"/>
      <dgm:spPr/>
    </dgm:pt>
    <dgm:pt modelId="{5B8E6275-3F5A-4A26-9C12-63EBA7694BE3}">
      <dgm:prSet phldrT="[Text]"/>
      <dgm:spPr/>
      <dgm:t>
        <a:bodyPr/>
        <a:lstStyle/>
        <a:p>
          <a:r>
            <a:rPr lang="en-GB" dirty="0" smtClean="0"/>
            <a:t>Users</a:t>
          </a:r>
          <a:endParaRPr lang="en-GB" dirty="0"/>
        </a:p>
      </dgm:t>
    </dgm:pt>
    <dgm:pt modelId="{A8FB3F10-2680-4B70-AA01-34780C924052}" type="parTrans" cxnId="{346A4AB6-44F0-4112-9BB5-A81D02711806}">
      <dgm:prSet/>
      <dgm:spPr/>
      <dgm:t>
        <a:bodyPr/>
        <a:lstStyle/>
        <a:p>
          <a:endParaRPr lang="en-GB"/>
        </a:p>
      </dgm:t>
    </dgm:pt>
    <dgm:pt modelId="{9D285589-C119-4B45-8485-D4B1CEA0F487}" type="sibTrans" cxnId="{346A4AB6-44F0-4112-9BB5-A81D02711806}">
      <dgm:prSet/>
      <dgm:spPr/>
      <dgm:t>
        <a:bodyPr/>
        <a:lstStyle/>
        <a:p>
          <a:endParaRPr lang="en-GB"/>
        </a:p>
      </dgm:t>
    </dgm:pt>
    <dgm:pt modelId="{86F4CAB0-B8AE-4368-8F62-217513DA3164}">
      <dgm:prSet phldrT="[Text]"/>
      <dgm:spPr/>
      <dgm:t>
        <a:bodyPr/>
        <a:lstStyle/>
        <a:p>
          <a:r>
            <a:rPr lang="en-GB" dirty="0" smtClean="0"/>
            <a:t>Scientific Steering Committee</a:t>
          </a:r>
          <a:endParaRPr lang="en-GB" dirty="0"/>
        </a:p>
      </dgm:t>
    </dgm:pt>
    <dgm:pt modelId="{5174087B-2A2C-422F-BB93-0F65851F97A8}" type="parTrans" cxnId="{6C98841A-8B17-4324-B6B7-20D8CDB3EED4}">
      <dgm:prSet/>
      <dgm:spPr/>
      <dgm:t>
        <a:bodyPr/>
        <a:lstStyle/>
        <a:p>
          <a:endParaRPr lang="en-GB"/>
        </a:p>
      </dgm:t>
    </dgm:pt>
    <dgm:pt modelId="{5C230BA8-A279-4652-812D-CD5676E5D05D}" type="sibTrans" cxnId="{6C98841A-8B17-4324-B6B7-20D8CDB3EED4}">
      <dgm:prSet/>
      <dgm:spPr/>
      <dgm:t>
        <a:bodyPr/>
        <a:lstStyle/>
        <a:p>
          <a:endParaRPr lang="en-GB"/>
        </a:p>
      </dgm:t>
    </dgm:pt>
    <dgm:pt modelId="{873A99D5-E517-4452-9D79-0B9E1BEF1127}">
      <dgm:prSet phldrT="[Text]"/>
      <dgm:spPr/>
      <dgm:t>
        <a:bodyPr/>
        <a:lstStyle/>
        <a:p>
          <a:r>
            <a:rPr lang="en-GB" dirty="0" smtClean="0"/>
            <a:t>Development Team</a:t>
          </a:r>
          <a:endParaRPr lang="en-GB" dirty="0"/>
        </a:p>
      </dgm:t>
    </dgm:pt>
    <dgm:pt modelId="{BC50FB12-E8AE-442E-B773-6925C04BBEB3}" type="parTrans" cxnId="{D75E5237-448C-4124-892F-9B67646491BB}">
      <dgm:prSet/>
      <dgm:spPr/>
      <dgm:t>
        <a:bodyPr/>
        <a:lstStyle/>
        <a:p>
          <a:endParaRPr lang="en-GB"/>
        </a:p>
      </dgm:t>
    </dgm:pt>
    <dgm:pt modelId="{C77D4DA9-6374-4BD8-8D0E-CA6D2DC1CA62}" type="sibTrans" cxnId="{D75E5237-448C-4124-892F-9B67646491BB}">
      <dgm:prSet/>
      <dgm:spPr/>
      <dgm:t>
        <a:bodyPr/>
        <a:lstStyle/>
        <a:p>
          <a:endParaRPr lang="en-GB"/>
        </a:p>
      </dgm:t>
    </dgm:pt>
    <dgm:pt modelId="{8C25304F-E06A-4B5B-B606-2975249EC088}" type="pres">
      <dgm:prSet presAssocID="{C3CF960A-5E3B-4FF9-9088-E9CCF4F65489}" presName="Name0" presStyleCnt="0">
        <dgm:presLayoutVars>
          <dgm:dir/>
          <dgm:animLvl val="lvl"/>
          <dgm:resizeHandles val="exact"/>
        </dgm:presLayoutVars>
      </dgm:prSet>
      <dgm:spPr/>
    </dgm:pt>
    <dgm:pt modelId="{D81E96F1-5DBE-4A3C-91E8-B51038E7846E}" type="pres">
      <dgm:prSet presAssocID="{5B8E6275-3F5A-4A26-9C12-63EBA7694BE3}" presName="Name8" presStyleCnt="0"/>
      <dgm:spPr/>
    </dgm:pt>
    <dgm:pt modelId="{382B9459-F330-4B1E-A74F-B9408910728B}" type="pres">
      <dgm:prSet presAssocID="{5B8E6275-3F5A-4A26-9C12-63EBA7694BE3}" presName="level" presStyleLbl="node1" presStyleIdx="0" presStyleCnt="3">
        <dgm:presLayoutVars>
          <dgm:chMax val="1"/>
          <dgm:bulletEnabled val="1"/>
        </dgm:presLayoutVars>
      </dgm:prSet>
      <dgm:spPr/>
      <dgm:t>
        <a:bodyPr/>
        <a:lstStyle/>
        <a:p>
          <a:endParaRPr lang="en-GB"/>
        </a:p>
      </dgm:t>
    </dgm:pt>
    <dgm:pt modelId="{FFCC5210-F664-40CC-ABA6-50E076DFFA96}" type="pres">
      <dgm:prSet presAssocID="{5B8E6275-3F5A-4A26-9C12-63EBA7694BE3}" presName="levelTx" presStyleLbl="revTx" presStyleIdx="0" presStyleCnt="0">
        <dgm:presLayoutVars>
          <dgm:chMax val="1"/>
          <dgm:bulletEnabled val="1"/>
        </dgm:presLayoutVars>
      </dgm:prSet>
      <dgm:spPr/>
      <dgm:t>
        <a:bodyPr/>
        <a:lstStyle/>
        <a:p>
          <a:endParaRPr lang="en-GB"/>
        </a:p>
      </dgm:t>
    </dgm:pt>
    <dgm:pt modelId="{00364986-4CFC-4D52-85CF-402596167DE6}" type="pres">
      <dgm:prSet presAssocID="{86F4CAB0-B8AE-4368-8F62-217513DA3164}" presName="Name8" presStyleCnt="0"/>
      <dgm:spPr/>
    </dgm:pt>
    <dgm:pt modelId="{79B1D86C-02A8-4A69-BBCF-3ACE07C1D57F}" type="pres">
      <dgm:prSet presAssocID="{86F4CAB0-B8AE-4368-8F62-217513DA3164}" presName="level" presStyleLbl="node1" presStyleIdx="1" presStyleCnt="3">
        <dgm:presLayoutVars>
          <dgm:chMax val="1"/>
          <dgm:bulletEnabled val="1"/>
        </dgm:presLayoutVars>
      </dgm:prSet>
      <dgm:spPr/>
      <dgm:t>
        <a:bodyPr/>
        <a:lstStyle/>
        <a:p>
          <a:endParaRPr lang="en-GB"/>
        </a:p>
      </dgm:t>
    </dgm:pt>
    <dgm:pt modelId="{7EA381C2-0EF0-4284-A493-BE40C02622D9}" type="pres">
      <dgm:prSet presAssocID="{86F4CAB0-B8AE-4368-8F62-217513DA3164}" presName="levelTx" presStyleLbl="revTx" presStyleIdx="0" presStyleCnt="0">
        <dgm:presLayoutVars>
          <dgm:chMax val="1"/>
          <dgm:bulletEnabled val="1"/>
        </dgm:presLayoutVars>
      </dgm:prSet>
      <dgm:spPr/>
      <dgm:t>
        <a:bodyPr/>
        <a:lstStyle/>
        <a:p>
          <a:endParaRPr lang="en-GB"/>
        </a:p>
      </dgm:t>
    </dgm:pt>
    <dgm:pt modelId="{BBC84C52-3B5D-4D23-A471-3AD52E4167A1}" type="pres">
      <dgm:prSet presAssocID="{873A99D5-E517-4452-9D79-0B9E1BEF1127}" presName="Name8" presStyleCnt="0"/>
      <dgm:spPr/>
    </dgm:pt>
    <dgm:pt modelId="{072F3032-F66D-448B-B152-69B9628A68BA}" type="pres">
      <dgm:prSet presAssocID="{873A99D5-E517-4452-9D79-0B9E1BEF1127}" presName="level" presStyleLbl="node1" presStyleIdx="2" presStyleCnt="3">
        <dgm:presLayoutVars>
          <dgm:chMax val="1"/>
          <dgm:bulletEnabled val="1"/>
        </dgm:presLayoutVars>
      </dgm:prSet>
      <dgm:spPr/>
      <dgm:t>
        <a:bodyPr/>
        <a:lstStyle/>
        <a:p>
          <a:endParaRPr lang="en-GB"/>
        </a:p>
      </dgm:t>
    </dgm:pt>
    <dgm:pt modelId="{D6178002-963F-43E5-B46F-151B0967DEE8}" type="pres">
      <dgm:prSet presAssocID="{873A99D5-E517-4452-9D79-0B9E1BEF1127}" presName="levelTx" presStyleLbl="revTx" presStyleIdx="0" presStyleCnt="0">
        <dgm:presLayoutVars>
          <dgm:chMax val="1"/>
          <dgm:bulletEnabled val="1"/>
        </dgm:presLayoutVars>
      </dgm:prSet>
      <dgm:spPr/>
      <dgm:t>
        <a:bodyPr/>
        <a:lstStyle/>
        <a:p>
          <a:endParaRPr lang="en-GB"/>
        </a:p>
      </dgm:t>
    </dgm:pt>
  </dgm:ptLst>
  <dgm:cxnLst>
    <dgm:cxn modelId="{CCD29782-B897-49F7-AD49-CA76452E9025}" type="presOf" srcId="{86F4CAB0-B8AE-4368-8F62-217513DA3164}" destId="{7EA381C2-0EF0-4284-A493-BE40C02622D9}" srcOrd="1" destOrd="0" presId="urn:microsoft.com/office/officeart/2005/8/layout/pyramid3"/>
    <dgm:cxn modelId="{346A4AB6-44F0-4112-9BB5-A81D02711806}" srcId="{C3CF960A-5E3B-4FF9-9088-E9CCF4F65489}" destId="{5B8E6275-3F5A-4A26-9C12-63EBA7694BE3}" srcOrd="0" destOrd="0" parTransId="{A8FB3F10-2680-4B70-AA01-34780C924052}" sibTransId="{9D285589-C119-4B45-8485-D4B1CEA0F487}"/>
    <dgm:cxn modelId="{874F8DEF-C167-46D4-8107-84959F10C903}" type="presOf" srcId="{C3CF960A-5E3B-4FF9-9088-E9CCF4F65489}" destId="{8C25304F-E06A-4B5B-B606-2975249EC088}" srcOrd="0" destOrd="0" presId="urn:microsoft.com/office/officeart/2005/8/layout/pyramid3"/>
    <dgm:cxn modelId="{7340A53D-0C1F-4CDA-BF5D-3C3F7DBF0411}" type="presOf" srcId="{86F4CAB0-B8AE-4368-8F62-217513DA3164}" destId="{79B1D86C-02A8-4A69-BBCF-3ACE07C1D57F}" srcOrd="0" destOrd="0" presId="urn:microsoft.com/office/officeart/2005/8/layout/pyramid3"/>
    <dgm:cxn modelId="{D75E5237-448C-4124-892F-9B67646491BB}" srcId="{C3CF960A-5E3B-4FF9-9088-E9CCF4F65489}" destId="{873A99D5-E517-4452-9D79-0B9E1BEF1127}" srcOrd="2" destOrd="0" parTransId="{BC50FB12-E8AE-442E-B773-6925C04BBEB3}" sibTransId="{C77D4DA9-6374-4BD8-8D0E-CA6D2DC1CA62}"/>
    <dgm:cxn modelId="{1A686DE7-BD46-4FBE-8025-08DDCB862B3E}" type="presOf" srcId="{873A99D5-E517-4452-9D79-0B9E1BEF1127}" destId="{072F3032-F66D-448B-B152-69B9628A68BA}" srcOrd="0" destOrd="0" presId="urn:microsoft.com/office/officeart/2005/8/layout/pyramid3"/>
    <dgm:cxn modelId="{147DA555-E3FC-49E2-BC49-FC179A95225C}" type="presOf" srcId="{5B8E6275-3F5A-4A26-9C12-63EBA7694BE3}" destId="{FFCC5210-F664-40CC-ABA6-50E076DFFA96}" srcOrd="1" destOrd="0" presId="urn:microsoft.com/office/officeart/2005/8/layout/pyramid3"/>
    <dgm:cxn modelId="{B1A31EA4-0BB4-4E4A-9003-CC9BFB1D1664}" type="presOf" srcId="{5B8E6275-3F5A-4A26-9C12-63EBA7694BE3}" destId="{382B9459-F330-4B1E-A74F-B9408910728B}" srcOrd="0" destOrd="0" presId="urn:microsoft.com/office/officeart/2005/8/layout/pyramid3"/>
    <dgm:cxn modelId="{6C98841A-8B17-4324-B6B7-20D8CDB3EED4}" srcId="{C3CF960A-5E3B-4FF9-9088-E9CCF4F65489}" destId="{86F4CAB0-B8AE-4368-8F62-217513DA3164}" srcOrd="1" destOrd="0" parTransId="{5174087B-2A2C-422F-BB93-0F65851F97A8}" sibTransId="{5C230BA8-A279-4652-812D-CD5676E5D05D}"/>
    <dgm:cxn modelId="{CE8C4C63-7532-4984-84B1-B2538E74E2C8}" type="presOf" srcId="{873A99D5-E517-4452-9D79-0B9E1BEF1127}" destId="{D6178002-963F-43E5-B46F-151B0967DEE8}" srcOrd="1" destOrd="0" presId="urn:microsoft.com/office/officeart/2005/8/layout/pyramid3"/>
    <dgm:cxn modelId="{E07E02F1-17B6-4B1F-8013-758603F5A3A8}" type="presParOf" srcId="{8C25304F-E06A-4B5B-B606-2975249EC088}" destId="{D81E96F1-5DBE-4A3C-91E8-B51038E7846E}" srcOrd="0" destOrd="0" presId="urn:microsoft.com/office/officeart/2005/8/layout/pyramid3"/>
    <dgm:cxn modelId="{2789CC12-3C54-45F5-A28F-0CEB24BD3F20}" type="presParOf" srcId="{D81E96F1-5DBE-4A3C-91E8-B51038E7846E}" destId="{382B9459-F330-4B1E-A74F-B9408910728B}" srcOrd="0" destOrd="0" presId="urn:microsoft.com/office/officeart/2005/8/layout/pyramid3"/>
    <dgm:cxn modelId="{F2D5093A-EF07-4156-B5A5-29FBDB1E0EF7}" type="presParOf" srcId="{D81E96F1-5DBE-4A3C-91E8-B51038E7846E}" destId="{FFCC5210-F664-40CC-ABA6-50E076DFFA96}" srcOrd="1" destOrd="0" presId="urn:microsoft.com/office/officeart/2005/8/layout/pyramid3"/>
    <dgm:cxn modelId="{4B3D4D67-C484-406A-91A8-DEE8B0E2D307}" type="presParOf" srcId="{8C25304F-E06A-4B5B-B606-2975249EC088}" destId="{00364986-4CFC-4D52-85CF-402596167DE6}" srcOrd="1" destOrd="0" presId="urn:microsoft.com/office/officeart/2005/8/layout/pyramid3"/>
    <dgm:cxn modelId="{1AC1548E-714C-4F44-8D3C-7EE554FB2195}" type="presParOf" srcId="{00364986-4CFC-4D52-85CF-402596167DE6}" destId="{79B1D86C-02A8-4A69-BBCF-3ACE07C1D57F}" srcOrd="0" destOrd="0" presId="urn:microsoft.com/office/officeart/2005/8/layout/pyramid3"/>
    <dgm:cxn modelId="{C25EB766-FFA6-45D0-AD16-2C87B8714BCB}" type="presParOf" srcId="{00364986-4CFC-4D52-85CF-402596167DE6}" destId="{7EA381C2-0EF0-4284-A493-BE40C02622D9}" srcOrd="1" destOrd="0" presId="urn:microsoft.com/office/officeart/2005/8/layout/pyramid3"/>
    <dgm:cxn modelId="{E41A7C46-6A72-4A96-A4AC-27F47941B4A1}" type="presParOf" srcId="{8C25304F-E06A-4B5B-B606-2975249EC088}" destId="{BBC84C52-3B5D-4D23-A471-3AD52E4167A1}" srcOrd="2" destOrd="0" presId="urn:microsoft.com/office/officeart/2005/8/layout/pyramid3"/>
    <dgm:cxn modelId="{B537DC95-D187-4FC2-8FAA-052EDE32E514}" type="presParOf" srcId="{BBC84C52-3B5D-4D23-A471-3AD52E4167A1}" destId="{072F3032-F66D-448B-B152-69B9628A68BA}" srcOrd="0" destOrd="0" presId="urn:microsoft.com/office/officeart/2005/8/layout/pyramid3"/>
    <dgm:cxn modelId="{86EFF814-1902-415B-85A6-58B07C2FECF0}" type="presParOf" srcId="{BBC84C52-3B5D-4D23-A471-3AD52E4167A1}" destId="{D6178002-963F-43E5-B46F-151B0967DEE8}" srcOrd="1" destOrd="0" presId="urn:microsoft.com/office/officeart/2005/8/layout/pyramid3"/>
  </dgm:cxnLst>
  <dgm:bg/>
  <dgm:whole/>
</dgm:dataModel>
</file>

<file path=ppt/diagrams/data2.xml><?xml version="1.0" encoding="utf-8"?>
<dgm:dataModel xmlns:dgm="http://schemas.openxmlformats.org/drawingml/2006/diagram" xmlns:a="http://schemas.openxmlformats.org/drawingml/2006/main">
  <dgm:ptLst>
    <dgm:pt modelId="{463EEA29-059E-4B09-91F1-A1380597B9F9}" type="doc">
      <dgm:prSet loTypeId="urn:microsoft.com/office/officeart/2005/8/layout/cycle3" loCatId="cycle" qsTypeId="urn:microsoft.com/office/officeart/2005/8/quickstyle/simple1" qsCatId="simple" csTypeId="urn:microsoft.com/office/officeart/2005/8/colors/accent1_2" csCatId="accent1" phldr="1"/>
      <dgm:spPr/>
      <dgm:t>
        <a:bodyPr/>
        <a:lstStyle/>
        <a:p>
          <a:endParaRPr lang="en-GB"/>
        </a:p>
      </dgm:t>
    </dgm:pt>
    <dgm:pt modelId="{FE6E6C4D-B3C6-4E5C-88BF-D683EE0E043F}">
      <dgm:prSet phldrT="[Text]"/>
      <dgm:spPr/>
      <dgm:t>
        <a:bodyPr/>
        <a:lstStyle/>
        <a:p>
          <a:r>
            <a:rPr lang="en-GB" dirty="0" smtClean="0"/>
            <a:t>Requirements</a:t>
          </a:r>
          <a:endParaRPr lang="en-GB" dirty="0"/>
        </a:p>
      </dgm:t>
    </dgm:pt>
    <dgm:pt modelId="{D793404A-F673-411E-BBE2-EEE7EACF20FC}" type="parTrans" cxnId="{6E96AA09-4D7F-47D6-B2C8-EEF85B654552}">
      <dgm:prSet/>
      <dgm:spPr/>
      <dgm:t>
        <a:bodyPr/>
        <a:lstStyle/>
        <a:p>
          <a:endParaRPr lang="en-GB"/>
        </a:p>
      </dgm:t>
    </dgm:pt>
    <dgm:pt modelId="{57766A5E-D099-43C6-8711-54F91CCFFDD7}" type="sibTrans" cxnId="{6E96AA09-4D7F-47D6-B2C8-EEF85B654552}">
      <dgm:prSet/>
      <dgm:spPr/>
      <dgm:t>
        <a:bodyPr/>
        <a:lstStyle/>
        <a:p>
          <a:endParaRPr lang="en-GB"/>
        </a:p>
      </dgm:t>
    </dgm:pt>
    <dgm:pt modelId="{D5E69EA0-0DCC-4D0E-B315-0A7F886A769A}">
      <dgm:prSet phldrT="[Text]"/>
      <dgm:spPr/>
      <dgm:t>
        <a:bodyPr/>
        <a:lstStyle/>
        <a:p>
          <a:r>
            <a:rPr lang="en-GB" dirty="0" smtClean="0"/>
            <a:t>Design</a:t>
          </a:r>
          <a:endParaRPr lang="en-GB" dirty="0"/>
        </a:p>
      </dgm:t>
    </dgm:pt>
    <dgm:pt modelId="{0B79A33C-23E3-40AB-B082-F4C56D1BF656}" type="parTrans" cxnId="{956BDCDB-835D-4D4A-8AB8-25132E2A4591}">
      <dgm:prSet/>
      <dgm:spPr/>
      <dgm:t>
        <a:bodyPr/>
        <a:lstStyle/>
        <a:p>
          <a:endParaRPr lang="en-GB"/>
        </a:p>
      </dgm:t>
    </dgm:pt>
    <dgm:pt modelId="{372316D1-A334-4249-8DCE-FF62CBD99E24}" type="sibTrans" cxnId="{956BDCDB-835D-4D4A-8AB8-25132E2A4591}">
      <dgm:prSet/>
      <dgm:spPr/>
      <dgm:t>
        <a:bodyPr/>
        <a:lstStyle/>
        <a:p>
          <a:endParaRPr lang="en-GB"/>
        </a:p>
      </dgm:t>
    </dgm:pt>
    <dgm:pt modelId="{DBB972B3-741A-4E1B-96FD-CAC77325A1D3}">
      <dgm:prSet phldrT="[Text]"/>
      <dgm:spPr/>
      <dgm:t>
        <a:bodyPr/>
        <a:lstStyle/>
        <a:p>
          <a:r>
            <a:rPr lang="en-GB" dirty="0" smtClean="0"/>
            <a:t>Development</a:t>
          </a:r>
          <a:endParaRPr lang="en-GB" dirty="0"/>
        </a:p>
      </dgm:t>
    </dgm:pt>
    <dgm:pt modelId="{C0E5A1BC-C0AC-4439-B61F-70BDEEA99D00}" type="parTrans" cxnId="{1D740B67-F600-495B-8497-BF6CB2206A94}">
      <dgm:prSet/>
      <dgm:spPr/>
      <dgm:t>
        <a:bodyPr/>
        <a:lstStyle/>
        <a:p>
          <a:endParaRPr lang="en-GB"/>
        </a:p>
      </dgm:t>
    </dgm:pt>
    <dgm:pt modelId="{7EE2B287-F6C3-4CA6-979F-45F96D930F2D}" type="sibTrans" cxnId="{1D740B67-F600-495B-8497-BF6CB2206A94}">
      <dgm:prSet/>
      <dgm:spPr/>
      <dgm:t>
        <a:bodyPr/>
        <a:lstStyle/>
        <a:p>
          <a:endParaRPr lang="en-GB"/>
        </a:p>
      </dgm:t>
    </dgm:pt>
    <dgm:pt modelId="{FC33881C-AB04-419C-A38C-EF842608E22F}">
      <dgm:prSet phldrT="[Text]"/>
      <dgm:spPr/>
      <dgm:t>
        <a:bodyPr/>
        <a:lstStyle/>
        <a:p>
          <a:r>
            <a:rPr lang="en-GB" dirty="0" smtClean="0"/>
            <a:t>Testing</a:t>
          </a:r>
          <a:endParaRPr lang="en-GB" dirty="0"/>
        </a:p>
      </dgm:t>
    </dgm:pt>
    <dgm:pt modelId="{3C32C2F3-DBC4-4B19-9D04-680C80008E52}" type="parTrans" cxnId="{E0CE9AB8-9D1D-4A08-AE63-0D57C5F67FAE}">
      <dgm:prSet/>
      <dgm:spPr/>
      <dgm:t>
        <a:bodyPr/>
        <a:lstStyle/>
        <a:p>
          <a:endParaRPr lang="en-GB"/>
        </a:p>
      </dgm:t>
    </dgm:pt>
    <dgm:pt modelId="{1D636E3A-1595-43F0-BB6E-628AEBDA444B}" type="sibTrans" cxnId="{E0CE9AB8-9D1D-4A08-AE63-0D57C5F67FAE}">
      <dgm:prSet/>
      <dgm:spPr/>
      <dgm:t>
        <a:bodyPr/>
        <a:lstStyle/>
        <a:p>
          <a:endParaRPr lang="en-GB"/>
        </a:p>
      </dgm:t>
    </dgm:pt>
    <dgm:pt modelId="{2461F11F-6E23-47B4-B14A-1A18DB9FC87B}">
      <dgm:prSet phldrT="[Text]"/>
      <dgm:spPr/>
      <dgm:t>
        <a:bodyPr/>
        <a:lstStyle/>
        <a:p>
          <a:r>
            <a:rPr lang="en-GB" dirty="0" smtClean="0"/>
            <a:t>Release</a:t>
          </a:r>
          <a:endParaRPr lang="en-GB" dirty="0"/>
        </a:p>
      </dgm:t>
    </dgm:pt>
    <dgm:pt modelId="{4CA39FEE-0858-4A6E-B2B5-9F5DF9F18959}" type="parTrans" cxnId="{4C5BA67C-FCBE-4263-BBE8-D08BB66C6066}">
      <dgm:prSet/>
      <dgm:spPr/>
      <dgm:t>
        <a:bodyPr/>
        <a:lstStyle/>
        <a:p>
          <a:endParaRPr lang="en-GB"/>
        </a:p>
      </dgm:t>
    </dgm:pt>
    <dgm:pt modelId="{ACA0C823-383F-42D4-BC5D-995971385581}" type="sibTrans" cxnId="{4C5BA67C-FCBE-4263-BBE8-D08BB66C6066}">
      <dgm:prSet/>
      <dgm:spPr/>
      <dgm:t>
        <a:bodyPr/>
        <a:lstStyle/>
        <a:p>
          <a:endParaRPr lang="en-GB"/>
        </a:p>
      </dgm:t>
    </dgm:pt>
    <dgm:pt modelId="{F00C1799-206D-4DD8-B520-AD1E2CA4BA47}" type="pres">
      <dgm:prSet presAssocID="{463EEA29-059E-4B09-91F1-A1380597B9F9}" presName="Name0" presStyleCnt="0">
        <dgm:presLayoutVars>
          <dgm:dir/>
          <dgm:resizeHandles val="exact"/>
        </dgm:presLayoutVars>
      </dgm:prSet>
      <dgm:spPr/>
      <dgm:t>
        <a:bodyPr/>
        <a:lstStyle/>
        <a:p>
          <a:endParaRPr lang="en-GB"/>
        </a:p>
      </dgm:t>
    </dgm:pt>
    <dgm:pt modelId="{6BDB1A40-E987-492C-87A4-749321746F4E}" type="pres">
      <dgm:prSet presAssocID="{463EEA29-059E-4B09-91F1-A1380597B9F9}" presName="cycle" presStyleCnt="0"/>
      <dgm:spPr/>
    </dgm:pt>
    <dgm:pt modelId="{912C7854-8B31-4430-ACCA-B0701E0C6359}" type="pres">
      <dgm:prSet presAssocID="{FE6E6C4D-B3C6-4E5C-88BF-D683EE0E043F}" presName="nodeFirstNode" presStyleLbl="node1" presStyleIdx="0" presStyleCnt="5">
        <dgm:presLayoutVars>
          <dgm:bulletEnabled val="1"/>
        </dgm:presLayoutVars>
      </dgm:prSet>
      <dgm:spPr/>
      <dgm:t>
        <a:bodyPr/>
        <a:lstStyle/>
        <a:p>
          <a:endParaRPr lang="en-GB"/>
        </a:p>
      </dgm:t>
    </dgm:pt>
    <dgm:pt modelId="{09250261-268F-45D3-B262-E74DC598292E}" type="pres">
      <dgm:prSet presAssocID="{57766A5E-D099-43C6-8711-54F91CCFFDD7}" presName="sibTransFirstNode" presStyleLbl="bgShp" presStyleIdx="0" presStyleCnt="1"/>
      <dgm:spPr/>
      <dgm:t>
        <a:bodyPr/>
        <a:lstStyle/>
        <a:p>
          <a:endParaRPr lang="en-GB"/>
        </a:p>
      </dgm:t>
    </dgm:pt>
    <dgm:pt modelId="{34A4F47F-64BA-43F2-974C-58F35C32CDB8}" type="pres">
      <dgm:prSet presAssocID="{D5E69EA0-0DCC-4D0E-B315-0A7F886A769A}" presName="nodeFollowingNodes" presStyleLbl="node1" presStyleIdx="1" presStyleCnt="5">
        <dgm:presLayoutVars>
          <dgm:bulletEnabled val="1"/>
        </dgm:presLayoutVars>
      </dgm:prSet>
      <dgm:spPr/>
      <dgm:t>
        <a:bodyPr/>
        <a:lstStyle/>
        <a:p>
          <a:endParaRPr lang="en-GB"/>
        </a:p>
      </dgm:t>
    </dgm:pt>
    <dgm:pt modelId="{813EDE65-ED04-4A99-BEE6-003AE85859D7}" type="pres">
      <dgm:prSet presAssocID="{DBB972B3-741A-4E1B-96FD-CAC77325A1D3}" presName="nodeFollowingNodes" presStyleLbl="node1" presStyleIdx="2" presStyleCnt="5">
        <dgm:presLayoutVars>
          <dgm:bulletEnabled val="1"/>
        </dgm:presLayoutVars>
      </dgm:prSet>
      <dgm:spPr/>
      <dgm:t>
        <a:bodyPr/>
        <a:lstStyle/>
        <a:p>
          <a:endParaRPr lang="en-GB"/>
        </a:p>
      </dgm:t>
    </dgm:pt>
    <dgm:pt modelId="{6948898E-3D8D-45CD-944E-5EE7BBB1F5E2}" type="pres">
      <dgm:prSet presAssocID="{FC33881C-AB04-419C-A38C-EF842608E22F}" presName="nodeFollowingNodes" presStyleLbl="node1" presStyleIdx="3" presStyleCnt="5">
        <dgm:presLayoutVars>
          <dgm:bulletEnabled val="1"/>
        </dgm:presLayoutVars>
      </dgm:prSet>
      <dgm:spPr/>
      <dgm:t>
        <a:bodyPr/>
        <a:lstStyle/>
        <a:p>
          <a:endParaRPr lang="en-GB"/>
        </a:p>
      </dgm:t>
    </dgm:pt>
    <dgm:pt modelId="{D867DB50-FD9C-41ED-8D17-9B1F722D3ECE}" type="pres">
      <dgm:prSet presAssocID="{2461F11F-6E23-47B4-B14A-1A18DB9FC87B}" presName="nodeFollowingNodes" presStyleLbl="node1" presStyleIdx="4" presStyleCnt="5">
        <dgm:presLayoutVars>
          <dgm:bulletEnabled val="1"/>
        </dgm:presLayoutVars>
      </dgm:prSet>
      <dgm:spPr/>
      <dgm:t>
        <a:bodyPr/>
        <a:lstStyle/>
        <a:p>
          <a:endParaRPr lang="en-GB"/>
        </a:p>
      </dgm:t>
    </dgm:pt>
  </dgm:ptLst>
  <dgm:cxnLst>
    <dgm:cxn modelId="{956BDCDB-835D-4D4A-8AB8-25132E2A4591}" srcId="{463EEA29-059E-4B09-91F1-A1380597B9F9}" destId="{D5E69EA0-0DCC-4D0E-B315-0A7F886A769A}" srcOrd="1" destOrd="0" parTransId="{0B79A33C-23E3-40AB-B082-F4C56D1BF656}" sibTransId="{372316D1-A334-4249-8DCE-FF62CBD99E24}"/>
    <dgm:cxn modelId="{05ACE1C7-F70C-41AC-87B0-1BEC61095BEF}" type="presOf" srcId="{DBB972B3-741A-4E1B-96FD-CAC77325A1D3}" destId="{813EDE65-ED04-4A99-BEE6-003AE85859D7}" srcOrd="0" destOrd="0" presId="urn:microsoft.com/office/officeart/2005/8/layout/cycle3"/>
    <dgm:cxn modelId="{1D740B67-F600-495B-8497-BF6CB2206A94}" srcId="{463EEA29-059E-4B09-91F1-A1380597B9F9}" destId="{DBB972B3-741A-4E1B-96FD-CAC77325A1D3}" srcOrd="2" destOrd="0" parTransId="{C0E5A1BC-C0AC-4439-B61F-70BDEEA99D00}" sibTransId="{7EE2B287-F6C3-4CA6-979F-45F96D930F2D}"/>
    <dgm:cxn modelId="{6E96AA09-4D7F-47D6-B2C8-EEF85B654552}" srcId="{463EEA29-059E-4B09-91F1-A1380597B9F9}" destId="{FE6E6C4D-B3C6-4E5C-88BF-D683EE0E043F}" srcOrd="0" destOrd="0" parTransId="{D793404A-F673-411E-BBE2-EEE7EACF20FC}" sibTransId="{57766A5E-D099-43C6-8711-54F91CCFFDD7}"/>
    <dgm:cxn modelId="{5E2F384D-5078-468E-B677-3548371C8FD6}" type="presOf" srcId="{FC33881C-AB04-419C-A38C-EF842608E22F}" destId="{6948898E-3D8D-45CD-944E-5EE7BBB1F5E2}" srcOrd="0" destOrd="0" presId="urn:microsoft.com/office/officeart/2005/8/layout/cycle3"/>
    <dgm:cxn modelId="{2CE9E8BF-376F-47B2-997D-5CA2D55067DF}" type="presOf" srcId="{463EEA29-059E-4B09-91F1-A1380597B9F9}" destId="{F00C1799-206D-4DD8-B520-AD1E2CA4BA47}" srcOrd="0" destOrd="0" presId="urn:microsoft.com/office/officeart/2005/8/layout/cycle3"/>
    <dgm:cxn modelId="{6F786ECB-1A11-441C-AA39-CD281335ED9D}" type="presOf" srcId="{57766A5E-D099-43C6-8711-54F91CCFFDD7}" destId="{09250261-268F-45D3-B262-E74DC598292E}" srcOrd="0" destOrd="0" presId="urn:microsoft.com/office/officeart/2005/8/layout/cycle3"/>
    <dgm:cxn modelId="{8486CC7E-41FE-49A4-AD9A-2D85678B39C7}" type="presOf" srcId="{D5E69EA0-0DCC-4D0E-B315-0A7F886A769A}" destId="{34A4F47F-64BA-43F2-974C-58F35C32CDB8}" srcOrd="0" destOrd="0" presId="urn:microsoft.com/office/officeart/2005/8/layout/cycle3"/>
    <dgm:cxn modelId="{E0CE9AB8-9D1D-4A08-AE63-0D57C5F67FAE}" srcId="{463EEA29-059E-4B09-91F1-A1380597B9F9}" destId="{FC33881C-AB04-419C-A38C-EF842608E22F}" srcOrd="3" destOrd="0" parTransId="{3C32C2F3-DBC4-4B19-9D04-680C80008E52}" sibTransId="{1D636E3A-1595-43F0-BB6E-628AEBDA444B}"/>
    <dgm:cxn modelId="{8EFA34EF-7E09-4210-94E2-38DEEF151B0C}" type="presOf" srcId="{2461F11F-6E23-47B4-B14A-1A18DB9FC87B}" destId="{D867DB50-FD9C-41ED-8D17-9B1F722D3ECE}" srcOrd="0" destOrd="0" presId="urn:microsoft.com/office/officeart/2005/8/layout/cycle3"/>
    <dgm:cxn modelId="{CC75B376-E215-401D-B893-BF0B87BE7C18}" type="presOf" srcId="{FE6E6C4D-B3C6-4E5C-88BF-D683EE0E043F}" destId="{912C7854-8B31-4430-ACCA-B0701E0C6359}" srcOrd="0" destOrd="0" presId="urn:microsoft.com/office/officeart/2005/8/layout/cycle3"/>
    <dgm:cxn modelId="{4C5BA67C-FCBE-4263-BBE8-D08BB66C6066}" srcId="{463EEA29-059E-4B09-91F1-A1380597B9F9}" destId="{2461F11F-6E23-47B4-B14A-1A18DB9FC87B}" srcOrd="4" destOrd="0" parTransId="{4CA39FEE-0858-4A6E-B2B5-9F5DF9F18959}" sibTransId="{ACA0C823-383F-42D4-BC5D-995971385581}"/>
    <dgm:cxn modelId="{49B8D40A-6FE5-4D6E-A66E-AC31CB3E3DE6}" type="presParOf" srcId="{F00C1799-206D-4DD8-B520-AD1E2CA4BA47}" destId="{6BDB1A40-E987-492C-87A4-749321746F4E}" srcOrd="0" destOrd="0" presId="urn:microsoft.com/office/officeart/2005/8/layout/cycle3"/>
    <dgm:cxn modelId="{C92B1E3B-6161-40C8-86E2-2E3F8B10F563}" type="presParOf" srcId="{6BDB1A40-E987-492C-87A4-749321746F4E}" destId="{912C7854-8B31-4430-ACCA-B0701E0C6359}" srcOrd="0" destOrd="0" presId="urn:microsoft.com/office/officeart/2005/8/layout/cycle3"/>
    <dgm:cxn modelId="{C9CEBB88-E5DE-48FA-95E2-98347FBA66A7}" type="presParOf" srcId="{6BDB1A40-E987-492C-87A4-749321746F4E}" destId="{09250261-268F-45D3-B262-E74DC598292E}" srcOrd="1" destOrd="0" presId="urn:microsoft.com/office/officeart/2005/8/layout/cycle3"/>
    <dgm:cxn modelId="{B9743BE6-8CD8-4096-8EF1-3AD9FA2AE745}" type="presParOf" srcId="{6BDB1A40-E987-492C-87A4-749321746F4E}" destId="{34A4F47F-64BA-43F2-974C-58F35C32CDB8}" srcOrd="2" destOrd="0" presId="urn:microsoft.com/office/officeart/2005/8/layout/cycle3"/>
    <dgm:cxn modelId="{01EDA899-936E-4BCF-9B64-C79F957EAC03}" type="presParOf" srcId="{6BDB1A40-E987-492C-87A4-749321746F4E}" destId="{813EDE65-ED04-4A99-BEE6-003AE85859D7}" srcOrd="3" destOrd="0" presId="urn:microsoft.com/office/officeart/2005/8/layout/cycle3"/>
    <dgm:cxn modelId="{AE97BF33-17D4-47B1-839B-04BCCA7247BB}" type="presParOf" srcId="{6BDB1A40-E987-492C-87A4-749321746F4E}" destId="{6948898E-3D8D-45CD-944E-5EE7BBB1F5E2}" srcOrd="4" destOrd="0" presId="urn:microsoft.com/office/officeart/2005/8/layout/cycle3"/>
    <dgm:cxn modelId="{8E21B5BA-1BBB-488F-AA36-CB096729AAA5}" type="presParOf" srcId="{6BDB1A40-E987-492C-87A4-749321746F4E}" destId="{D867DB50-FD9C-41ED-8D17-9B1F722D3ECE}" srcOrd="5" destOrd="0" presId="urn:microsoft.com/office/officeart/2005/8/layout/cycle3"/>
  </dgm:cxnLst>
  <dgm:bg/>
  <dgm:whole/>
</dgm:dataModel>
</file>

<file path=ppt/diagrams/layout1.xml><?xml version="1.0" encoding="utf-8"?>
<dgm:layoutDef xmlns:dgm="http://schemas.openxmlformats.org/drawingml/2006/diagram" xmlns:a="http://schemas.openxmlformats.org/drawingml/2006/main" uniqueId="urn:microsoft.com/office/officeart/2005/8/layout/pyramid3">
  <dgm:title val=""/>
  <dgm:desc val=""/>
  <dgm:catLst>
    <dgm:cat type="pyramid" pri="2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T"/>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T"/>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rev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t"/>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33.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3.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2818"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b="0">
                <a:latin typeface="Arial" charset="0"/>
              </a:defRPr>
            </a:lvl1pPr>
          </a:lstStyle>
          <a:p>
            <a:pPr>
              <a:defRPr/>
            </a:pPr>
            <a:endParaRPr lang="en-GB"/>
          </a:p>
        </p:txBody>
      </p:sp>
      <p:sp>
        <p:nvSpPr>
          <p:cNvPr id="162819"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b="0">
                <a:latin typeface="Arial" charset="0"/>
              </a:defRPr>
            </a:lvl1pPr>
          </a:lstStyle>
          <a:p>
            <a:pPr>
              <a:defRPr/>
            </a:pPr>
            <a:endParaRPr lang="en-GB"/>
          </a:p>
        </p:txBody>
      </p:sp>
      <p:sp>
        <p:nvSpPr>
          <p:cNvPr id="27652"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162821"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GB" noProof="0" smtClean="0"/>
              <a:t>Click to edit Master text styles</a:t>
            </a:r>
          </a:p>
          <a:p>
            <a:pPr lvl="1"/>
            <a:r>
              <a:rPr lang="en-GB" noProof="0" smtClean="0"/>
              <a:t>Second level</a:t>
            </a:r>
          </a:p>
          <a:p>
            <a:pPr lvl="2"/>
            <a:r>
              <a:rPr lang="en-GB" noProof="0" smtClean="0"/>
              <a:t>Third level</a:t>
            </a:r>
          </a:p>
          <a:p>
            <a:pPr lvl="3"/>
            <a:r>
              <a:rPr lang="en-GB" noProof="0" smtClean="0"/>
              <a:t>Fourth level</a:t>
            </a:r>
          </a:p>
          <a:p>
            <a:pPr lvl="4"/>
            <a:r>
              <a:rPr lang="en-GB" noProof="0" smtClean="0"/>
              <a:t>Fifth level</a:t>
            </a:r>
          </a:p>
        </p:txBody>
      </p:sp>
      <p:sp>
        <p:nvSpPr>
          <p:cNvPr id="162822"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b="0">
                <a:latin typeface="Arial" charset="0"/>
              </a:defRPr>
            </a:lvl1pPr>
          </a:lstStyle>
          <a:p>
            <a:pPr>
              <a:defRPr/>
            </a:pPr>
            <a:endParaRPr lang="en-GB"/>
          </a:p>
        </p:txBody>
      </p:sp>
      <p:sp>
        <p:nvSpPr>
          <p:cNvPr id="162823"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b="0">
                <a:latin typeface="Arial" charset="0"/>
              </a:defRPr>
            </a:lvl1pPr>
          </a:lstStyle>
          <a:p>
            <a:pPr>
              <a:defRPr/>
            </a:pPr>
            <a:fld id="{EC76F5E5-C023-4380-89D7-F35B0D507A1F}" type="slidenum">
              <a:rPr lang="en-GB"/>
              <a:pPr>
                <a:defRPr/>
              </a:pPr>
              <a:t>‹#›</a:t>
            </a:fld>
            <a:endParaRPr lang="en-GB"/>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algn="r" rtl="0" eaLnBrk="0" fontAlgn="base" hangingPunct="0">
              <a:spcBef>
                <a:spcPct val="0"/>
              </a:spcBef>
              <a:spcAft>
                <a:spcPct val="0"/>
              </a:spcAft>
            </a:pPr>
            <a:fld id="{C5ADD575-0529-4CC3-99E2-874A2709992F}" type="slidenum">
              <a:rPr lang="en-US" sz="1200" kern="1200">
                <a:solidFill>
                  <a:srgbClr val="000000"/>
                </a:solidFill>
                <a:latin typeface="Lucida Grande" pitchFamily="84" charset="0"/>
                <a:cs typeface="+mn-cs"/>
              </a:rPr>
              <a:pPr algn="r" rtl="0" eaLnBrk="0" fontAlgn="base" hangingPunct="0">
                <a:spcBef>
                  <a:spcPct val="0"/>
                </a:spcBef>
                <a:spcAft>
                  <a:spcPct val="0"/>
                </a:spcAft>
              </a:pPr>
              <a:t>1</a:t>
            </a:fld>
            <a:endParaRPr lang="en-US" sz="1200" kern="1200">
              <a:solidFill>
                <a:srgbClr val="000000"/>
              </a:solidFill>
              <a:latin typeface="Lucida Grande" pitchFamily="84" charset="0"/>
              <a:cs typeface="+mn-cs"/>
            </a:endParaRPr>
          </a:p>
        </p:txBody>
      </p:sp>
      <p:sp>
        <p:nvSpPr>
          <p:cNvPr id="337922" name="Rectangle 2"/>
          <p:cNvSpPr>
            <a:spLocks noGrp="1" noRot="1" noChangeAspect="1" noChangeArrowheads="1" noTextEdit="1"/>
          </p:cNvSpPr>
          <p:nvPr>
            <p:ph type="sldImg"/>
          </p:nvPr>
        </p:nvSpPr>
        <p:spPr>
          <a:ln/>
        </p:spPr>
      </p:sp>
      <p:sp>
        <p:nvSpPr>
          <p:cNvPr id="33792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p:spPr>
        <p:txBody>
          <a:bodyPr/>
          <a:lstStyle/>
          <a:p>
            <a:pPr algn="r" rtl="0" eaLnBrk="0" fontAlgn="base" hangingPunct="0">
              <a:spcBef>
                <a:spcPct val="0"/>
              </a:spcBef>
              <a:spcAft>
                <a:spcPct val="0"/>
              </a:spcAft>
            </a:pPr>
            <a:fld id="{D235D269-8E16-441B-9557-A35C155E746E}" type="slidenum">
              <a:rPr lang="en-US" sz="1200" kern="1200">
                <a:solidFill>
                  <a:srgbClr val="000000"/>
                </a:solidFill>
                <a:latin typeface="Lucida Grande" pitchFamily="84" charset="0"/>
                <a:cs typeface="+mn-cs"/>
              </a:rPr>
              <a:pPr algn="r" rtl="0" eaLnBrk="0" fontAlgn="base" hangingPunct="0">
                <a:spcBef>
                  <a:spcPct val="0"/>
                </a:spcBef>
                <a:spcAft>
                  <a:spcPct val="0"/>
                </a:spcAft>
              </a:pPr>
              <a:t>10</a:t>
            </a:fld>
            <a:endParaRPr lang="en-US" sz="1200" kern="1200">
              <a:solidFill>
                <a:srgbClr val="000000"/>
              </a:solidFill>
              <a:latin typeface="Lucida Grande" pitchFamily="84" charset="0"/>
              <a:cs typeface="+mn-cs"/>
            </a:endParaRPr>
          </a:p>
        </p:txBody>
      </p:sp>
      <p:sp>
        <p:nvSpPr>
          <p:cNvPr id="55299" name="Rectangle 2"/>
          <p:cNvSpPr>
            <a:spLocks noGrp="1" noRot="1" noChangeAspect="1" noChangeArrowheads="1" noTextEdit="1"/>
          </p:cNvSpPr>
          <p:nvPr>
            <p:ph type="sldImg"/>
          </p:nvPr>
        </p:nvSpPr>
        <p:spPr>
          <a:ln/>
        </p:spPr>
      </p:sp>
      <p:sp>
        <p:nvSpPr>
          <p:cNvPr id="55300" name="Rectangle 3"/>
          <p:cNvSpPr>
            <a:spLocks noGrp="1" noChangeArrowheads="1"/>
          </p:cNvSpPr>
          <p:nvPr>
            <p:ph type="body" idx="1"/>
          </p:nvPr>
        </p:nvSpPr>
        <p:spPr>
          <a:xfrm>
            <a:off x="685800" y="4343400"/>
            <a:ext cx="5486400" cy="4114800"/>
          </a:xfrm>
          <a:noFill/>
          <a:ln/>
        </p:spPr>
        <p:txBody>
          <a:bodyPr/>
          <a:lstStyle/>
          <a:p>
            <a:pPr eaLnBrk="1" hangingPunct="1"/>
            <a:endParaRPr lang="en-GB" smtClean="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a:p>
        </p:txBody>
      </p:sp>
      <p:sp>
        <p:nvSpPr>
          <p:cNvPr id="4" name="Slide Number Placeholder 3"/>
          <p:cNvSpPr>
            <a:spLocks noGrp="1"/>
          </p:cNvSpPr>
          <p:nvPr>
            <p:ph type="sldNum" sz="quarter" idx="10"/>
          </p:nvPr>
        </p:nvSpPr>
        <p:spPr/>
        <p:txBody>
          <a:bodyPr/>
          <a:lstStyle/>
          <a:p>
            <a:pPr algn="r" rtl="0" eaLnBrk="0" fontAlgn="base" hangingPunct="0">
              <a:spcBef>
                <a:spcPct val="0"/>
              </a:spcBef>
              <a:spcAft>
                <a:spcPct val="0"/>
              </a:spcAft>
            </a:pPr>
            <a:fld id="{7A89F872-0B10-4E3E-BC7B-C229DD95DC7D}" type="slidenum">
              <a:rPr lang="en-US" sz="1200" kern="1200">
                <a:solidFill>
                  <a:srgbClr val="000000"/>
                </a:solidFill>
                <a:latin typeface="Lucida Grande" pitchFamily="84" charset="0"/>
                <a:cs typeface="+mn-cs"/>
              </a:rPr>
              <a:pPr algn="r" rtl="0" eaLnBrk="0" fontAlgn="base" hangingPunct="0">
                <a:spcBef>
                  <a:spcPct val="0"/>
                </a:spcBef>
                <a:spcAft>
                  <a:spcPct val="0"/>
                </a:spcAft>
              </a:pPr>
              <a:t>11</a:t>
            </a:fld>
            <a:endParaRPr lang="en-US" sz="1200" kern="1200">
              <a:solidFill>
                <a:srgbClr val="000000"/>
              </a:solidFill>
              <a:latin typeface="Lucida Grande" pitchFamily="84" charset="0"/>
              <a:cs typeface="+mn-c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a:p>
        </p:txBody>
      </p:sp>
      <p:sp>
        <p:nvSpPr>
          <p:cNvPr id="4" name="Slide Number Placeholder 3"/>
          <p:cNvSpPr>
            <a:spLocks noGrp="1"/>
          </p:cNvSpPr>
          <p:nvPr>
            <p:ph type="sldNum" sz="quarter" idx="10"/>
          </p:nvPr>
        </p:nvSpPr>
        <p:spPr/>
        <p:txBody>
          <a:bodyPr/>
          <a:lstStyle/>
          <a:p>
            <a:pPr algn="r" rtl="0" eaLnBrk="0" fontAlgn="base" hangingPunct="0">
              <a:spcBef>
                <a:spcPct val="0"/>
              </a:spcBef>
              <a:spcAft>
                <a:spcPct val="0"/>
              </a:spcAft>
            </a:pPr>
            <a:fld id="{7A89F872-0B10-4E3E-BC7B-C229DD95DC7D}" type="slidenum">
              <a:rPr lang="en-US" sz="1200" kern="1200">
                <a:solidFill>
                  <a:srgbClr val="000000"/>
                </a:solidFill>
                <a:latin typeface="Lucida Grande" pitchFamily="84" charset="0"/>
                <a:cs typeface="+mn-cs"/>
              </a:rPr>
              <a:pPr algn="r" rtl="0" eaLnBrk="0" fontAlgn="base" hangingPunct="0">
                <a:spcBef>
                  <a:spcPct val="0"/>
                </a:spcBef>
                <a:spcAft>
                  <a:spcPct val="0"/>
                </a:spcAft>
              </a:pPr>
              <a:t>12</a:t>
            </a:fld>
            <a:endParaRPr lang="en-US" sz="1200" kern="1200">
              <a:solidFill>
                <a:srgbClr val="000000"/>
              </a:solidFill>
              <a:latin typeface="Lucida Grande" pitchFamily="84" charset="0"/>
              <a:cs typeface="+mn-c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a:p>
        </p:txBody>
      </p:sp>
      <p:sp>
        <p:nvSpPr>
          <p:cNvPr id="4" name="Slide Number Placeholder 3"/>
          <p:cNvSpPr>
            <a:spLocks noGrp="1"/>
          </p:cNvSpPr>
          <p:nvPr>
            <p:ph type="sldNum" sz="quarter" idx="10"/>
          </p:nvPr>
        </p:nvSpPr>
        <p:spPr/>
        <p:txBody>
          <a:bodyPr/>
          <a:lstStyle/>
          <a:p>
            <a:pPr algn="r" rtl="0" eaLnBrk="0" fontAlgn="base" hangingPunct="0">
              <a:spcBef>
                <a:spcPct val="0"/>
              </a:spcBef>
              <a:spcAft>
                <a:spcPct val="0"/>
              </a:spcAft>
            </a:pPr>
            <a:fld id="{7A89F872-0B10-4E3E-BC7B-C229DD95DC7D}" type="slidenum">
              <a:rPr lang="en-US" sz="1200" kern="1200">
                <a:solidFill>
                  <a:srgbClr val="000000"/>
                </a:solidFill>
                <a:latin typeface="Lucida Grande" pitchFamily="84" charset="0"/>
                <a:cs typeface="+mn-cs"/>
              </a:rPr>
              <a:pPr algn="r" rtl="0" eaLnBrk="0" fontAlgn="base" hangingPunct="0">
                <a:spcBef>
                  <a:spcPct val="0"/>
                </a:spcBef>
                <a:spcAft>
                  <a:spcPct val="0"/>
                </a:spcAft>
              </a:pPr>
              <a:t>13</a:t>
            </a:fld>
            <a:endParaRPr lang="en-US" sz="1200" kern="1200">
              <a:solidFill>
                <a:srgbClr val="000000"/>
              </a:solidFill>
              <a:latin typeface="Lucida Grande" pitchFamily="84" charset="0"/>
              <a:cs typeface="+mn-c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p:spPr>
        <p:txBody>
          <a:bodyPr/>
          <a:lstStyle/>
          <a:p>
            <a:pPr algn="r" rtl="0" eaLnBrk="0" fontAlgn="base" hangingPunct="0">
              <a:spcBef>
                <a:spcPct val="0"/>
              </a:spcBef>
              <a:spcAft>
                <a:spcPct val="0"/>
              </a:spcAft>
            </a:pPr>
            <a:fld id="{D235D269-8E16-441B-9557-A35C155E746E}" type="slidenum">
              <a:rPr lang="en-US" sz="1200" kern="1200">
                <a:solidFill>
                  <a:srgbClr val="000000"/>
                </a:solidFill>
                <a:latin typeface="Lucida Grande" pitchFamily="84" charset="0"/>
                <a:cs typeface="+mn-cs"/>
              </a:rPr>
              <a:pPr algn="r" rtl="0" eaLnBrk="0" fontAlgn="base" hangingPunct="0">
                <a:spcBef>
                  <a:spcPct val="0"/>
                </a:spcBef>
                <a:spcAft>
                  <a:spcPct val="0"/>
                </a:spcAft>
              </a:pPr>
              <a:t>14</a:t>
            </a:fld>
            <a:endParaRPr lang="en-US" sz="1200" kern="1200">
              <a:solidFill>
                <a:srgbClr val="000000"/>
              </a:solidFill>
              <a:latin typeface="Lucida Grande" pitchFamily="84" charset="0"/>
              <a:cs typeface="+mn-cs"/>
            </a:endParaRPr>
          </a:p>
        </p:txBody>
      </p:sp>
      <p:sp>
        <p:nvSpPr>
          <p:cNvPr id="55299" name="Rectangle 2"/>
          <p:cNvSpPr>
            <a:spLocks noGrp="1" noRot="1" noChangeAspect="1" noChangeArrowheads="1" noTextEdit="1"/>
          </p:cNvSpPr>
          <p:nvPr>
            <p:ph type="sldImg"/>
          </p:nvPr>
        </p:nvSpPr>
        <p:spPr>
          <a:ln/>
        </p:spPr>
      </p:sp>
      <p:sp>
        <p:nvSpPr>
          <p:cNvPr id="55300" name="Rectangle 3"/>
          <p:cNvSpPr>
            <a:spLocks noGrp="1" noChangeArrowheads="1"/>
          </p:cNvSpPr>
          <p:nvPr>
            <p:ph type="body" idx="1"/>
          </p:nvPr>
        </p:nvSpPr>
        <p:spPr>
          <a:xfrm>
            <a:off x="685800" y="4343400"/>
            <a:ext cx="5486400" cy="4114800"/>
          </a:xfrm>
          <a:noFill/>
          <a:ln/>
        </p:spPr>
        <p:txBody>
          <a:bodyPr/>
          <a:lstStyle/>
          <a:p>
            <a:pPr eaLnBrk="1" hangingPunct="1"/>
            <a:endParaRPr lang="en-GB" smtClean="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a:p>
        </p:txBody>
      </p:sp>
      <p:sp>
        <p:nvSpPr>
          <p:cNvPr id="4" name="Slide Number Placeholder 3"/>
          <p:cNvSpPr>
            <a:spLocks noGrp="1"/>
          </p:cNvSpPr>
          <p:nvPr>
            <p:ph type="sldNum" sz="quarter" idx="10"/>
          </p:nvPr>
        </p:nvSpPr>
        <p:spPr/>
        <p:txBody>
          <a:bodyPr/>
          <a:lstStyle/>
          <a:p>
            <a:pPr algn="r" rtl="0" eaLnBrk="0" fontAlgn="base" hangingPunct="0">
              <a:spcBef>
                <a:spcPct val="0"/>
              </a:spcBef>
              <a:spcAft>
                <a:spcPct val="0"/>
              </a:spcAft>
            </a:pPr>
            <a:fld id="{7A89F872-0B10-4E3E-BC7B-C229DD95DC7D}" type="slidenum">
              <a:rPr lang="en-US" sz="1200" kern="1200">
                <a:solidFill>
                  <a:srgbClr val="000000"/>
                </a:solidFill>
                <a:latin typeface="Lucida Grande" pitchFamily="84" charset="0"/>
                <a:cs typeface="+mn-cs"/>
              </a:rPr>
              <a:pPr algn="r" rtl="0" eaLnBrk="0" fontAlgn="base" hangingPunct="0">
                <a:spcBef>
                  <a:spcPct val="0"/>
                </a:spcBef>
                <a:spcAft>
                  <a:spcPct val="0"/>
                </a:spcAft>
              </a:pPr>
              <a:t>15</a:t>
            </a:fld>
            <a:endParaRPr lang="en-US" sz="1200" kern="1200">
              <a:solidFill>
                <a:srgbClr val="000000"/>
              </a:solidFill>
              <a:latin typeface="Lucida Grande" pitchFamily="84" charset="0"/>
              <a:cs typeface="+mn-c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p:spPr>
        <p:txBody>
          <a:bodyPr/>
          <a:lstStyle/>
          <a:p>
            <a:pPr algn="r" rtl="0" eaLnBrk="0" fontAlgn="base" hangingPunct="0">
              <a:spcBef>
                <a:spcPct val="0"/>
              </a:spcBef>
              <a:spcAft>
                <a:spcPct val="0"/>
              </a:spcAft>
            </a:pPr>
            <a:fld id="{D235D269-8E16-441B-9557-A35C155E746E}" type="slidenum">
              <a:rPr lang="en-US" sz="1200" kern="1200">
                <a:solidFill>
                  <a:srgbClr val="000000"/>
                </a:solidFill>
                <a:latin typeface="Lucida Grande" pitchFamily="84" charset="0"/>
                <a:cs typeface="+mn-cs"/>
              </a:rPr>
              <a:pPr algn="r" rtl="0" eaLnBrk="0" fontAlgn="base" hangingPunct="0">
                <a:spcBef>
                  <a:spcPct val="0"/>
                </a:spcBef>
                <a:spcAft>
                  <a:spcPct val="0"/>
                </a:spcAft>
              </a:pPr>
              <a:t>16</a:t>
            </a:fld>
            <a:endParaRPr lang="en-US" sz="1200" kern="1200">
              <a:solidFill>
                <a:srgbClr val="000000"/>
              </a:solidFill>
              <a:latin typeface="Lucida Grande" pitchFamily="84" charset="0"/>
              <a:cs typeface="+mn-cs"/>
            </a:endParaRPr>
          </a:p>
        </p:txBody>
      </p:sp>
      <p:sp>
        <p:nvSpPr>
          <p:cNvPr id="55299" name="Rectangle 2"/>
          <p:cNvSpPr>
            <a:spLocks noGrp="1" noRot="1" noChangeAspect="1" noChangeArrowheads="1" noTextEdit="1"/>
          </p:cNvSpPr>
          <p:nvPr>
            <p:ph type="sldImg"/>
          </p:nvPr>
        </p:nvSpPr>
        <p:spPr>
          <a:ln/>
        </p:spPr>
      </p:sp>
      <p:sp>
        <p:nvSpPr>
          <p:cNvPr id="55300" name="Rectangle 3"/>
          <p:cNvSpPr>
            <a:spLocks noGrp="1" noChangeArrowheads="1"/>
          </p:cNvSpPr>
          <p:nvPr>
            <p:ph type="body" idx="1"/>
          </p:nvPr>
        </p:nvSpPr>
        <p:spPr>
          <a:xfrm>
            <a:off x="685800" y="4343400"/>
            <a:ext cx="5486400" cy="4114800"/>
          </a:xfrm>
          <a:noFill/>
          <a:ln/>
        </p:spPr>
        <p:txBody>
          <a:bodyPr/>
          <a:lstStyle/>
          <a:p>
            <a:pPr eaLnBrk="1" hangingPunct="1"/>
            <a:endParaRPr lang="en-GB" smtClean="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p:spPr>
        <p:txBody>
          <a:bodyPr/>
          <a:lstStyle/>
          <a:p>
            <a:pPr algn="r" rtl="0" eaLnBrk="0" fontAlgn="base" hangingPunct="0">
              <a:spcBef>
                <a:spcPct val="0"/>
              </a:spcBef>
              <a:spcAft>
                <a:spcPct val="0"/>
              </a:spcAft>
            </a:pPr>
            <a:fld id="{D235D269-8E16-441B-9557-A35C155E746E}" type="slidenum">
              <a:rPr lang="en-US" sz="1200" kern="1200">
                <a:solidFill>
                  <a:srgbClr val="000000"/>
                </a:solidFill>
                <a:latin typeface="Lucida Grande" pitchFamily="84" charset="0"/>
                <a:cs typeface="+mn-cs"/>
              </a:rPr>
              <a:pPr algn="r" rtl="0" eaLnBrk="0" fontAlgn="base" hangingPunct="0">
                <a:spcBef>
                  <a:spcPct val="0"/>
                </a:spcBef>
                <a:spcAft>
                  <a:spcPct val="0"/>
                </a:spcAft>
              </a:pPr>
              <a:t>17</a:t>
            </a:fld>
            <a:endParaRPr lang="en-US" sz="1200" kern="1200">
              <a:solidFill>
                <a:srgbClr val="000000"/>
              </a:solidFill>
              <a:latin typeface="Lucida Grande" pitchFamily="84" charset="0"/>
              <a:cs typeface="+mn-cs"/>
            </a:endParaRPr>
          </a:p>
        </p:txBody>
      </p:sp>
      <p:sp>
        <p:nvSpPr>
          <p:cNvPr id="55299" name="Rectangle 2"/>
          <p:cNvSpPr>
            <a:spLocks noGrp="1" noRot="1" noChangeAspect="1" noChangeArrowheads="1" noTextEdit="1"/>
          </p:cNvSpPr>
          <p:nvPr>
            <p:ph type="sldImg"/>
          </p:nvPr>
        </p:nvSpPr>
        <p:spPr>
          <a:ln/>
        </p:spPr>
      </p:sp>
      <p:sp>
        <p:nvSpPr>
          <p:cNvPr id="55300" name="Rectangle 3"/>
          <p:cNvSpPr>
            <a:spLocks noGrp="1" noChangeArrowheads="1"/>
          </p:cNvSpPr>
          <p:nvPr>
            <p:ph type="body" idx="1"/>
          </p:nvPr>
        </p:nvSpPr>
        <p:spPr>
          <a:xfrm>
            <a:off x="685800" y="4343400"/>
            <a:ext cx="5486400" cy="4114800"/>
          </a:xfrm>
          <a:noFill/>
          <a:ln/>
        </p:spPr>
        <p:txBody>
          <a:bodyPr/>
          <a:lstStyle/>
          <a:p>
            <a:pPr eaLnBrk="1" hangingPunct="1"/>
            <a:endParaRPr lang="en-GB" smtClean="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a:noFill/>
        </p:spPr>
        <p:txBody>
          <a:bodyPr/>
          <a:lstStyle/>
          <a:p>
            <a:pPr algn="r" rtl="0" eaLnBrk="0" fontAlgn="base" hangingPunct="0">
              <a:spcBef>
                <a:spcPct val="0"/>
              </a:spcBef>
              <a:spcAft>
                <a:spcPct val="0"/>
              </a:spcAft>
            </a:pPr>
            <a:fld id="{660A1EF3-78DC-4588-8CAF-A4C756BF7FA2}" type="slidenum">
              <a:rPr lang="en-US" sz="1200" kern="1200">
                <a:solidFill>
                  <a:srgbClr val="000000"/>
                </a:solidFill>
                <a:latin typeface="Lucida Grande" charset="0"/>
                <a:cs typeface="+mn-cs"/>
              </a:rPr>
              <a:pPr algn="r" rtl="0" eaLnBrk="0" fontAlgn="base" hangingPunct="0">
                <a:spcBef>
                  <a:spcPct val="0"/>
                </a:spcBef>
                <a:spcAft>
                  <a:spcPct val="0"/>
                </a:spcAft>
              </a:pPr>
              <a:t>18</a:t>
            </a:fld>
            <a:endParaRPr lang="en-US" sz="1200" kern="1200">
              <a:solidFill>
                <a:srgbClr val="000000"/>
              </a:solidFill>
              <a:latin typeface="Lucida Grande" charset="0"/>
              <a:cs typeface="+mn-cs"/>
            </a:endParaRPr>
          </a:p>
        </p:txBody>
      </p:sp>
      <p:sp>
        <p:nvSpPr>
          <p:cNvPr id="41987" name="Rectangle 2"/>
          <p:cNvSpPr>
            <a:spLocks noGrp="1" noRot="1" noChangeAspect="1" noChangeArrowheads="1" noTextEdit="1"/>
          </p:cNvSpPr>
          <p:nvPr>
            <p:ph type="sldImg"/>
          </p:nvPr>
        </p:nvSpPr>
        <p:spPr>
          <a:xfrm>
            <a:off x="1187450" y="704850"/>
            <a:ext cx="4521200" cy="3390900"/>
          </a:xfrm>
          <a:ln/>
        </p:spPr>
      </p:sp>
      <p:sp>
        <p:nvSpPr>
          <p:cNvPr id="41988" name="Rectangle 3"/>
          <p:cNvSpPr>
            <a:spLocks noGrp="1" noChangeArrowheads="1"/>
          </p:cNvSpPr>
          <p:nvPr>
            <p:ph type="body" idx="1"/>
          </p:nvPr>
        </p:nvSpPr>
        <p:spPr>
          <a:xfrm>
            <a:off x="930275" y="4378325"/>
            <a:ext cx="5033963" cy="4095750"/>
          </a:xfrm>
          <a:noFill/>
          <a:ln/>
        </p:spPr>
        <p:txBody>
          <a:bodyPr/>
          <a:lstStyle/>
          <a:p>
            <a:pPr eaLnBrk="1" hangingPunct="1"/>
            <a:endParaRPr lang="en-US" smtClean="0">
              <a:latin typeface="Lucida Grande"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Slide Image Placeholder 1"/>
          <p:cNvSpPr>
            <a:spLocks noGrp="1" noRot="1" noChangeAspect="1" noTextEdit="1"/>
          </p:cNvSpPr>
          <p:nvPr>
            <p:ph type="sldImg"/>
          </p:nvPr>
        </p:nvSpPr>
        <p:spPr>
          <a:ln/>
        </p:spPr>
      </p:sp>
      <p:sp>
        <p:nvSpPr>
          <p:cNvPr id="69635" name="Notes Placeholder 2"/>
          <p:cNvSpPr>
            <a:spLocks noGrp="1"/>
          </p:cNvSpPr>
          <p:nvPr>
            <p:ph type="body" idx="1"/>
          </p:nvPr>
        </p:nvSpPr>
        <p:spPr>
          <a:noFill/>
          <a:ln/>
        </p:spPr>
        <p:txBody>
          <a:bodyPr/>
          <a:lstStyle/>
          <a:p>
            <a:pPr eaLnBrk="1" hangingPunct="1"/>
            <a:endParaRPr lang="en-GB" smtClean="0"/>
          </a:p>
        </p:txBody>
      </p:sp>
      <p:sp>
        <p:nvSpPr>
          <p:cNvPr id="69636" name="Slide Number Placeholder 3"/>
          <p:cNvSpPr>
            <a:spLocks noGrp="1"/>
          </p:cNvSpPr>
          <p:nvPr>
            <p:ph type="sldNum" sz="quarter" idx="5"/>
          </p:nvPr>
        </p:nvSpPr>
        <p:spPr>
          <a:noFill/>
        </p:spPr>
        <p:txBody>
          <a:bodyPr/>
          <a:lstStyle/>
          <a:p>
            <a:pPr algn="r" rtl="0" eaLnBrk="0" fontAlgn="base" hangingPunct="0">
              <a:spcBef>
                <a:spcPct val="0"/>
              </a:spcBef>
              <a:spcAft>
                <a:spcPct val="0"/>
              </a:spcAft>
            </a:pPr>
            <a:fld id="{B57C7F3A-F3D5-40A4-9E26-D37B814A529A}" type="slidenum">
              <a:rPr lang="en-US" sz="1200" kern="1200">
                <a:solidFill>
                  <a:srgbClr val="000000"/>
                </a:solidFill>
                <a:latin typeface="Lucida Grande" pitchFamily="84" charset="0"/>
                <a:cs typeface="+mn-cs"/>
              </a:rPr>
              <a:pPr algn="r" rtl="0" eaLnBrk="0" fontAlgn="base" hangingPunct="0">
                <a:spcBef>
                  <a:spcPct val="0"/>
                </a:spcBef>
                <a:spcAft>
                  <a:spcPct val="0"/>
                </a:spcAft>
              </a:pPr>
              <a:t>19</a:t>
            </a:fld>
            <a:endParaRPr lang="en-US" sz="1200" kern="1200">
              <a:solidFill>
                <a:srgbClr val="000000"/>
              </a:solidFill>
              <a:latin typeface="Lucida Grande" pitchFamily="84" charset="0"/>
              <a:cs typeface="+mn-c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algn="r" rtl="0" eaLnBrk="0" fontAlgn="base" hangingPunct="0">
              <a:spcBef>
                <a:spcPct val="0"/>
              </a:spcBef>
              <a:spcAft>
                <a:spcPct val="0"/>
              </a:spcAft>
            </a:pPr>
            <a:fld id="{C5ADD575-0529-4CC3-99E2-874A2709992F}" type="slidenum">
              <a:rPr lang="en-US" sz="1200" kern="1200">
                <a:solidFill>
                  <a:srgbClr val="000000"/>
                </a:solidFill>
                <a:latin typeface="Lucida Grande" pitchFamily="84" charset="0"/>
                <a:cs typeface="+mn-cs"/>
              </a:rPr>
              <a:pPr algn="r" rtl="0" eaLnBrk="0" fontAlgn="base" hangingPunct="0">
                <a:spcBef>
                  <a:spcPct val="0"/>
                </a:spcBef>
                <a:spcAft>
                  <a:spcPct val="0"/>
                </a:spcAft>
              </a:pPr>
              <a:t>2</a:t>
            </a:fld>
            <a:endParaRPr lang="en-US" sz="1200" kern="1200">
              <a:solidFill>
                <a:srgbClr val="000000"/>
              </a:solidFill>
              <a:latin typeface="Lucida Grande" pitchFamily="84" charset="0"/>
              <a:cs typeface="+mn-cs"/>
            </a:endParaRPr>
          </a:p>
        </p:txBody>
      </p:sp>
      <p:sp>
        <p:nvSpPr>
          <p:cNvPr id="337922" name="Rectangle 2"/>
          <p:cNvSpPr>
            <a:spLocks noGrp="1" noRot="1" noChangeAspect="1" noChangeArrowheads="1" noTextEdit="1"/>
          </p:cNvSpPr>
          <p:nvPr>
            <p:ph type="sldImg"/>
          </p:nvPr>
        </p:nvSpPr>
        <p:spPr>
          <a:ln/>
        </p:spPr>
      </p:sp>
      <p:sp>
        <p:nvSpPr>
          <p:cNvPr id="33792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Slide Image Placeholder 1"/>
          <p:cNvSpPr>
            <a:spLocks noGrp="1" noRot="1" noChangeAspect="1" noTextEdit="1"/>
          </p:cNvSpPr>
          <p:nvPr>
            <p:ph type="sldImg"/>
          </p:nvPr>
        </p:nvSpPr>
        <p:spPr>
          <a:ln/>
        </p:spPr>
      </p:sp>
      <p:sp>
        <p:nvSpPr>
          <p:cNvPr id="69635" name="Notes Placeholder 2"/>
          <p:cNvSpPr>
            <a:spLocks noGrp="1"/>
          </p:cNvSpPr>
          <p:nvPr>
            <p:ph type="body" idx="1"/>
          </p:nvPr>
        </p:nvSpPr>
        <p:spPr>
          <a:noFill/>
          <a:ln/>
        </p:spPr>
        <p:txBody>
          <a:bodyPr/>
          <a:lstStyle/>
          <a:p>
            <a:pPr eaLnBrk="1" hangingPunct="1"/>
            <a:endParaRPr lang="en-GB" smtClean="0"/>
          </a:p>
        </p:txBody>
      </p:sp>
      <p:sp>
        <p:nvSpPr>
          <p:cNvPr id="69636" name="Slide Number Placeholder 3"/>
          <p:cNvSpPr>
            <a:spLocks noGrp="1"/>
          </p:cNvSpPr>
          <p:nvPr>
            <p:ph type="sldNum" sz="quarter" idx="5"/>
          </p:nvPr>
        </p:nvSpPr>
        <p:spPr>
          <a:noFill/>
        </p:spPr>
        <p:txBody>
          <a:bodyPr/>
          <a:lstStyle/>
          <a:p>
            <a:pPr algn="r" rtl="0" eaLnBrk="0" fontAlgn="base" hangingPunct="0">
              <a:spcBef>
                <a:spcPct val="0"/>
              </a:spcBef>
              <a:spcAft>
                <a:spcPct val="0"/>
              </a:spcAft>
            </a:pPr>
            <a:fld id="{B57C7F3A-F3D5-40A4-9E26-D37B814A529A}" type="slidenum">
              <a:rPr lang="en-US" sz="1200" kern="1200">
                <a:solidFill>
                  <a:srgbClr val="000000"/>
                </a:solidFill>
                <a:latin typeface="Lucida Grande" pitchFamily="84" charset="0"/>
                <a:cs typeface="+mn-cs"/>
              </a:rPr>
              <a:pPr algn="r" rtl="0" eaLnBrk="0" fontAlgn="base" hangingPunct="0">
                <a:spcBef>
                  <a:spcPct val="0"/>
                </a:spcBef>
                <a:spcAft>
                  <a:spcPct val="0"/>
                </a:spcAft>
              </a:pPr>
              <a:t>20</a:t>
            </a:fld>
            <a:endParaRPr lang="en-US" sz="1200" kern="1200">
              <a:solidFill>
                <a:srgbClr val="000000"/>
              </a:solidFill>
              <a:latin typeface="Lucida Grande" pitchFamily="84" charset="0"/>
              <a:cs typeface="+mn-cs"/>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p:spPr>
        <p:txBody>
          <a:bodyPr/>
          <a:lstStyle/>
          <a:p>
            <a:pPr algn="r" rtl="0" eaLnBrk="0" fontAlgn="base" hangingPunct="0">
              <a:spcBef>
                <a:spcPct val="0"/>
              </a:spcBef>
              <a:spcAft>
                <a:spcPct val="0"/>
              </a:spcAft>
            </a:pPr>
            <a:fld id="{D235D269-8E16-441B-9557-A35C155E746E}" type="slidenum">
              <a:rPr lang="en-US" sz="1200" kern="1200">
                <a:solidFill>
                  <a:srgbClr val="000000"/>
                </a:solidFill>
                <a:latin typeface="Lucida Grande" pitchFamily="84" charset="0"/>
                <a:cs typeface="+mn-cs"/>
              </a:rPr>
              <a:pPr algn="r" rtl="0" eaLnBrk="0" fontAlgn="base" hangingPunct="0">
                <a:spcBef>
                  <a:spcPct val="0"/>
                </a:spcBef>
                <a:spcAft>
                  <a:spcPct val="0"/>
                </a:spcAft>
              </a:pPr>
              <a:t>21</a:t>
            </a:fld>
            <a:endParaRPr lang="en-US" sz="1200" kern="1200">
              <a:solidFill>
                <a:srgbClr val="000000"/>
              </a:solidFill>
              <a:latin typeface="Lucida Grande" pitchFamily="84" charset="0"/>
              <a:cs typeface="+mn-cs"/>
            </a:endParaRPr>
          </a:p>
        </p:txBody>
      </p:sp>
      <p:sp>
        <p:nvSpPr>
          <p:cNvPr id="55299" name="Rectangle 2"/>
          <p:cNvSpPr>
            <a:spLocks noGrp="1" noRot="1" noChangeAspect="1" noChangeArrowheads="1" noTextEdit="1"/>
          </p:cNvSpPr>
          <p:nvPr>
            <p:ph type="sldImg"/>
          </p:nvPr>
        </p:nvSpPr>
        <p:spPr>
          <a:ln/>
        </p:spPr>
      </p:sp>
      <p:sp>
        <p:nvSpPr>
          <p:cNvPr id="55300" name="Rectangle 3"/>
          <p:cNvSpPr>
            <a:spLocks noGrp="1" noChangeArrowheads="1"/>
          </p:cNvSpPr>
          <p:nvPr>
            <p:ph type="body" idx="1"/>
          </p:nvPr>
        </p:nvSpPr>
        <p:spPr>
          <a:xfrm>
            <a:off x="685800" y="4343400"/>
            <a:ext cx="5486400" cy="4114800"/>
          </a:xfrm>
          <a:noFill/>
          <a:ln/>
        </p:spPr>
        <p:txBody>
          <a:bodyPr/>
          <a:lstStyle/>
          <a:p>
            <a:pPr eaLnBrk="1" hangingPunct="1"/>
            <a:endParaRPr lang="en-GB" smtClean="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p:spPr>
        <p:txBody>
          <a:bodyPr/>
          <a:lstStyle/>
          <a:p>
            <a:pPr algn="r" rtl="0" eaLnBrk="0" fontAlgn="base" hangingPunct="0">
              <a:spcBef>
                <a:spcPct val="0"/>
              </a:spcBef>
              <a:spcAft>
                <a:spcPct val="0"/>
              </a:spcAft>
            </a:pPr>
            <a:fld id="{D235D269-8E16-441B-9557-A35C155E746E}" type="slidenum">
              <a:rPr lang="en-US" sz="1200" kern="1200">
                <a:solidFill>
                  <a:srgbClr val="000000"/>
                </a:solidFill>
                <a:latin typeface="Lucida Grande" pitchFamily="84" charset="0"/>
                <a:cs typeface="+mn-cs"/>
              </a:rPr>
              <a:pPr algn="r" rtl="0" eaLnBrk="0" fontAlgn="base" hangingPunct="0">
                <a:spcBef>
                  <a:spcPct val="0"/>
                </a:spcBef>
                <a:spcAft>
                  <a:spcPct val="0"/>
                </a:spcAft>
              </a:pPr>
              <a:t>22</a:t>
            </a:fld>
            <a:endParaRPr lang="en-US" sz="1200" kern="1200">
              <a:solidFill>
                <a:srgbClr val="000000"/>
              </a:solidFill>
              <a:latin typeface="Lucida Grande" pitchFamily="84" charset="0"/>
              <a:cs typeface="+mn-cs"/>
            </a:endParaRPr>
          </a:p>
        </p:txBody>
      </p:sp>
      <p:sp>
        <p:nvSpPr>
          <p:cNvPr id="55299" name="Rectangle 2"/>
          <p:cNvSpPr>
            <a:spLocks noGrp="1" noRot="1" noChangeAspect="1" noChangeArrowheads="1" noTextEdit="1"/>
          </p:cNvSpPr>
          <p:nvPr>
            <p:ph type="sldImg"/>
          </p:nvPr>
        </p:nvSpPr>
        <p:spPr>
          <a:ln/>
        </p:spPr>
      </p:sp>
      <p:sp>
        <p:nvSpPr>
          <p:cNvPr id="55300" name="Rectangle 3"/>
          <p:cNvSpPr>
            <a:spLocks noGrp="1" noChangeArrowheads="1"/>
          </p:cNvSpPr>
          <p:nvPr>
            <p:ph type="body" idx="1"/>
          </p:nvPr>
        </p:nvSpPr>
        <p:spPr>
          <a:xfrm>
            <a:off x="685800" y="4343400"/>
            <a:ext cx="5486400" cy="4114800"/>
          </a:xfrm>
          <a:noFill/>
          <a:ln/>
        </p:spPr>
        <p:txBody>
          <a:bodyPr/>
          <a:lstStyle/>
          <a:p>
            <a:pPr eaLnBrk="1" hangingPunct="1"/>
            <a:endParaRPr lang="en-GB" smtClean="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p:spPr>
        <p:txBody>
          <a:bodyPr/>
          <a:lstStyle/>
          <a:p>
            <a:pPr algn="r" rtl="0" eaLnBrk="0" fontAlgn="base" hangingPunct="0">
              <a:spcBef>
                <a:spcPct val="0"/>
              </a:spcBef>
              <a:spcAft>
                <a:spcPct val="0"/>
              </a:spcAft>
            </a:pPr>
            <a:fld id="{D235D269-8E16-441B-9557-A35C155E746E}" type="slidenum">
              <a:rPr lang="en-US" sz="1200" kern="1200">
                <a:solidFill>
                  <a:srgbClr val="000000"/>
                </a:solidFill>
                <a:latin typeface="Lucida Grande" pitchFamily="84" charset="0"/>
                <a:cs typeface="+mn-cs"/>
              </a:rPr>
              <a:pPr algn="r" rtl="0" eaLnBrk="0" fontAlgn="base" hangingPunct="0">
                <a:spcBef>
                  <a:spcPct val="0"/>
                </a:spcBef>
                <a:spcAft>
                  <a:spcPct val="0"/>
                </a:spcAft>
              </a:pPr>
              <a:t>23</a:t>
            </a:fld>
            <a:endParaRPr lang="en-US" sz="1200" kern="1200">
              <a:solidFill>
                <a:srgbClr val="000000"/>
              </a:solidFill>
              <a:latin typeface="Lucida Grande" pitchFamily="84" charset="0"/>
              <a:cs typeface="+mn-cs"/>
            </a:endParaRPr>
          </a:p>
        </p:txBody>
      </p:sp>
      <p:sp>
        <p:nvSpPr>
          <p:cNvPr id="55299" name="Rectangle 2"/>
          <p:cNvSpPr>
            <a:spLocks noGrp="1" noRot="1" noChangeAspect="1" noChangeArrowheads="1" noTextEdit="1"/>
          </p:cNvSpPr>
          <p:nvPr>
            <p:ph type="sldImg"/>
          </p:nvPr>
        </p:nvSpPr>
        <p:spPr>
          <a:ln/>
        </p:spPr>
      </p:sp>
      <p:sp>
        <p:nvSpPr>
          <p:cNvPr id="55300" name="Rectangle 3"/>
          <p:cNvSpPr>
            <a:spLocks noGrp="1" noChangeArrowheads="1"/>
          </p:cNvSpPr>
          <p:nvPr>
            <p:ph type="body" idx="1"/>
          </p:nvPr>
        </p:nvSpPr>
        <p:spPr>
          <a:xfrm>
            <a:off x="685800" y="4343400"/>
            <a:ext cx="5486400" cy="4114800"/>
          </a:xfrm>
          <a:noFill/>
          <a:ln/>
        </p:spPr>
        <p:txBody>
          <a:bodyPr/>
          <a:lstStyle/>
          <a:p>
            <a:pPr eaLnBrk="1" hangingPunct="1"/>
            <a:endParaRPr lang="en-GB" smtClean="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p:spPr>
        <p:txBody>
          <a:bodyPr/>
          <a:lstStyle/>
          <a:p>
            <a:pPr algn="r" rtl="0" eaLnBrk="0" fontAlgn="base" hangingPunct="0">
              <a:spcBef>
                <a:spcPct val="0"/>
              </a:spcBef>
              <a:spcAft>
                <a:spcPct val="0"/>
              </a:spcAft>
            </a:pPr>
            <a:fld id="{D235D269-8E16-441B-9557-A35C155E746E}" type="slidenum">
              <a:rPr lang="en-US" sz="1200" kern="1200">
                <a:solidFill>
                  <a:srgbClr val="000000"/>
                </a:solidFill>
                <a:latin typeface="Lucida Grande" pitchFamily="84" charset="0"/>
                <a:cs typeface="+mn-cs"/>
              </a:rPr>
              <a:pPr algn="r" rtl="0" eaLnBrk="0" fontAlgn="base" hangingPunct="0">
                <a:spcBef>
                  <a:spcPct val="0"/>
                </a:spcBef>
                <a:spcAft>
                  <a:spcPct val="0"/>
                </a:spcAft>
              </a:pPr>
              <a:t>24</a:t>
            </a:fld>
            <a:endParaRPr lang="en-US" sz="1200" kern="1200">
              <a:solidFill>
                <a:srgbClr val="000000"/>
              </a:solidFill>
              <a:latin typeface="Lucida Grande" pitchFamily="84" charset="0"/>
              <a:cs typeface="+mn-cs"/>
            </a:endParaRPr>
          </a:p>
        </p:txBody>
      </p:sp>
      <p:sp>
        <p:nvSpPr>
          <p:cNvPr id="55299" name="Rectangle 2"/>
          <p:cNvSpPr>
            <a:spLocks noGrp="1" noRot="1" noChangeAspect="1" noChangeArrowheads="1" noTextEdit="1"/>
          </p:cNvSpPr>
          <p:nvPr>
            <p:ph type="sldImg"/>
          </p:nvPr>
        </p:nvSpPr>
        <p:spPr>
          <a:ln/>
        </p:spPr>
      </p:sp>
      <p:sp>
        <p:nvSpPr>
          <p:cNvPr id="55300" name="Rectangle 3"/>
          <p:cNvSpPr>
            <a:spLocks noGrp="1" noChangeArrowheads="1"/>
          </p:cNvSpPr>
          <p:nvPr>
            <p:ph type="body" idx="1"/>
          </p:nvPr>
        </p:nvSpPr>
        <p:spPr>
          <a:xfrm>
            <a:off x="685800" y="4343400"/>
            <a:ext cx="5486400" cy="4114800"/>
          </a:xfrm>
          <a:noFill/>
          <a:ln/>
        </p:spPr>
        <p:txBody>
          <a:bodyPr/>
          <a:lstStyle/>
          <a:p>
            <a:pPr eaLnBrk="1" hangingPunct="1"/>
            <a:endParaRPr lang="en-GB" smtClean="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p:spPr>
        <p:txBody>
          <a:bodyPr/>
          <a:lstStyle/>
          <a:p>
            <a:pPr algn="r" rtl="0" eaLnBrk="0" fontAlgn="base" hangingPunct="0">
              <a:spcBef>
                <a:spcPct val="0"/>
              </a:spcBef>
              <a:spcAft>
                <a:spcPct val="0"/>
              </a:spcAft>
            </a:pPr>
            <a:fld id="{D235D269-8E16-441B-9557-A35C155E746E}" type="slidenum">
              <a:rPr lang="en-US" sz="1200" kern="1200">
                <a:solidFill>
                  <a:srgbClr val="000000"/>
                </a:solidFill>
                <a:latin typeface="Lucida Grande" pitchFamily="84" charset="0"/>
                <a:cs typeface="+mn-cs"/>
              </a:rPr>
              <a:pPr algn="r" rtl="0" eaLnBrk="0" fontAlgn="base" hangingPunct="0">
                <a:spcBef>
                  <a:spcPct val="0"/>
                </a:spcBef>
                <a:spcAft>
                  <a:spcPct val="0"/>
                </a:spcAft>
              </a:pPr>
              <a:t>25</a:t>
            </a:fld>
            <a:endParaRPr lang="en-US" sz="1200" kern="1200">
              <a:solidFill>
                <a:srgbClr val="000000"/>
              </a:solidFill>
              <a:latin typeface="Lucida Grande" pitchFamily="84" charset="0"/>
              <a:cs typeface="+mn-cs"/>
            </a:endParaRPr>
          </a:p>
        </p:txBody>
      </p:sp>
      <p:sp>
        <p:nvSpPr>
          <p:cNvPr id="55299" name="Rectangle 2"/>
          <p:cNvSpPr>
            <a:spLocks noGrp="1" noRot="1" noChangeAspect="1" noChangeArrowheads="1" noTextEdit="1"/>
          </p:cNvSpPr>
          <p:nvPr>
            <p:ph type="sldImg"/>
          </p:nvPr>
        </p:nvSpPr>
        <p:spPr>
          <a:ln/>
        </p:spPr>
      </p:sp>
      <p:sp>
        <p:nvSpPr>
          <p:cNvPr id="55300" name="Rectangle 3"/>
          <p:cNvSpPr>
            <a:spLocks noGrp="1" noChangeArrowheads="1"/>
          </p:cNvSpPr>
          <p:nvPr>
            <p:ph type="body" idx="1"/>
          </p:nvPr>
        </p:nvSpPr>
        <p:spPr>
          <a:xfrm>
            <a:off x="685800" y="4343400"/>
            <a:ext cx="5486400" cy="4114800"/>
          </a:xfrm>
          <a:noFill/>
          <a:ln/>
        </p:spPr>
        <p:txBody>
          <a:bodyPr/>
          <a:lstStyle/>
          <a:p>
            <a:pPr eaLnBrk="1" hangingPunct="1"/>
            <a:endParaRPr lang="en-GB" smtClean="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p:spPr>
        <p:txBody>
          <a:bodyPr/>
          <a:lstStyle/>
          <a:p>
            <a:pPr algn="r" rtl="0" eaLnBrk="0" fontAlgn="base" hangingPunct="0">
              <a:spcBef>
                <a:spcPct val="0"/>
              </a:spcBef>
              <a:spcAft>
                <a:spcPct val="0"/>
              </a:spcAft>
            </a:pPr>
            <a:fld id="{D235D269-8E16-441B-9557-A35C155E746E}" type="slidenum">
              <a:rPr lang="en-US" sz="1200" kern="1200">
                <a:solidFill>
                  <a:srgbClr val="000000"/>
                </a:solidFill>
                <a:latin typeface="Lucida Grande" pitchFamily="84" charset="0"/>
                <a:cs typeface="+mn-cs"/>
              </a:rPr>
              <a:pPr algn="r" rtl="0" eaLnBrk="0" fontAlgn="base" hangingPunct="0">
                <a:spcBef>
                  <a:spcPct val="0"/>
                </a:spcBef>
                <a:spcAft>
                  <a:spcPct val="0"/>
                </a:spcAft>
              </a:pPr>
              <a:t>26</a:t>
            </a:fld>
            <a:endParaRPr lang="en-US" sz="1200" kern="1200">
              <a:solidFill>
                <a:srgbClr val="000000"/>
              </a:solidFill>
              <a:latin typeface="Lucida Grande" pitchFamily="84" charset="0"/>
              <a:cs typeface="+mn-cs"/>
            </a:endParaRPr>
          </a:p>
        </p:txBody>
      </p:sp>
      <p:sp>
        <p:nvSpPr>
          <p:cNvPr id="55299" name="Rectangle 2"/>
          <p:cNvSpPr>
            <a:spLocks noGrp="1" noRot="1" noChangeAspect="1" noChangeArrowheads="1" noTextEdit="1"/>
          </p:cNvSpPr>
          <p:nvPr>
            <p:ph type="sldImg"/>
          </p:nvPr>
        </p:nvSpPr>
        <p:spPr>
          <a:ln/>
        </p:spPr>
      </p:sp>
      <p:sp>
        <p:nvSpPr>
          <p:cNvPr id="55300" name="Rectangle 3"/>
          <p:cNvSpPr>
            <a:spLocks noGrp="1" noChangeArrowheads="1"/>
          </p:cNvSpPr>
          <p:nvPr>
            <p:ph type="body" idx="1"/>
          </p:nvPr>
        </p:nvSpPr>
        <p:spPr>
          <a:xfrm>
            <a:off x="685800" y="4343400"/>
            <a:ext cx="5486400" cy="4114800"/>
          </a:xfrm>
          <a:noFill/>
          <a:ln/>
        </p:spPr>
        <p:txBody>
          <a:bodyPr/>
          <a:lstStyle/>
          <a:p>
            <a:pPr eaLnBrk="1" hangingPunct="1"/>
            <a:endParaRPr lang="en-GB" smtClean="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p:spPr>
        <p:txBody>
          <a:bodyPr/>
          <a:lstStyle/>
          <a:p>
            <a:pPr algn="r" rtl="0" eaLnBrk="0" fontAlgn="base" hangingPunct="0">
              <a:spcBef>
                <a:spcPct val="0"/>
              </a:spcBef>
              <a:spcAft>
                <a:spcPct val="0"/>
              </a:spcAft>
            </a:pPr>
            <a:fld id="{D235D269-8E16-441B-9557-A35C155E746E}" type="slidenum">
              <a:rPr lang="en-US" sz="1200" kern="1200">
                <a:solidFill>
                  <a:srgbClr val="000000"/>
                </a:solidFill>
                <a:latin typeface="Lucida Grande" pitchFamily="84" charset="0"/>
                <a:cs typeface="+mn-cs"/>
              </a:rPr>
              <a:pPr algn="r" rtl="0" eaLnBrk="0" fontAlgn="base" hangingPunct="0">
                <a:spcBef>
                  <a:spcPct val="0"/>
                </a:spcBef>
                <a:spcAft>
                  <a:spcPct val="0"/>
                </a:spcAft>
              </a:pPr>
              <a:t>27</a:t>
            </a:fld>
            <a:endParaRPr lang="en-US" sz="1200" kern="1200">
              <a:solidFill>
                <a:srgbClr val="000000"/>
              </a:solidFill>
              <a:latin typeface="Lucida Grande" pitchFamily="84" charset="0"/>
              <a:cs typeface="+mn-cs"/>
            </a:endParaRPr>
          </a:p>
        </p:txBody>
      </p:sp>
      <p:sp>
        <p:nvSpPr>
          <p:cNvPr id="55299" name="Rectangle 2"/>
          <p:cNvSpPr>
            <a:spLocks noGrp="1" noRot="1" noChangeAspect="1" noChangeArrowheads="1" noTextEdit="1"/>
          </p:cNvSpPr>
          <p:nvPr>
            <p:ph type="sldImg"/>
          </p:nvPr>
        </p:nvSpPr>
        <p:spPr>
          <a:ln/>
        </p:spPr>
      </p:sp>
      <p:sp>
        <p:nvSpPr>
          <p:cNvPr id="55300" name="Rectangle 3"/>
          <p:cNvSpPr>
            <a:spLocks noGrp="1" noChangeArrowheads="1"/>
          </p:cNvSpPr>
          <p:nvPr>
            <p:ph type="body" idx="1"/>
          </p:nvPr>
        </p:nvSpPr>
        <p:spPr>
          <a:xfrm>
            <a:off x="685800" y="4343400"/>
            <a:ext cx="5486400" cy="4114800"/>
          </a:xfrm>
          <a:noFill/>
          <a:ln/>
        </p:spPr>
        <p:txBody>
          <a:bodyPr/>
          <a:lstStyle/>
          <a:p>
            <a:pPr eaLnBrk="1" hangingPunct="1"/>
            <a:endParaRPr lang="en-GB" smtClean="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p:spPr>
        <p:txBody>
          <a:bodyPr/>
          <a:lstStyle/>
          <a:p>
            <a:pPr algn="r" rtl="0" eaLnBrk="0" fontAlgn="base" hangingPunct="0">
              <a:spcBef>
                <a:spcPct val="0"/>
              </a:spcBef>
              <a:spcAft>
                <a:spcPct val="0"/>
              </a:spcAft>
            </a:pPr>
            <a:fld id="{D235D269-8E16-441B-9557-A35C155E746E}" type="slidenum">
              <a:rPr lang="en-US" sz="1200" kern="1200">
                <a:solidFill>
                  <a:srgbClr val="000000"/>
                </a:solidFill>
                <a:latin typeface="Lucida Grande" pitchFamily="84" charset="0"/>
                <a:cs typeface="+mn-cs"/>
              </a:rPr>
              <a:pPr algn="r" rtl="0" eaLnBrk="0" fontAlgn="base" hangingPunct="0">
                <a:spcBef>
                  <a:spcPct val="0"/>
                </a:spcBef>
                <a:spcAft>
                  <a:spcPct val="0"/>
                </a:spcAft>
              </a:pPr>
              <a:t>28</a:t>
            </a:fld>
            <a:endParaRPr lang="en-US" sz="1200" kern="1200">
              <a:solidFill>
                <a:srgbClr val="000000"/>
              </a:solidFill>
              <a:latin typeface="Lucida Grande" pitchFamily="84" charset="0"/>
              <a:cs typeface="+mn-cs"/>
            </a:endParaRPr>
          </a:p>
        </p:txBody>
      </p:sp>
      <p:sp>
        <p:nvSpPr>
          <p:cNvPr id="55299" name="Rectangle 2"/>
          <p:cNvSpPr>
            <a:spLocks noGrp="1" noRot="1" noChangeAspect="1" noChangeArrowheads="1" noTextEdit="1"/>
          </p:cNvSpPr>
          <p:nvPr>
            <p:ph type="sldImg"/>
          </p:nvPr>
        </p:nvSpPr>
        <p:spPr>
          <a:ln/>
        </p:spPr>
      </p:sp>
      <p:sp>
        <p:nvSpPr>
          <p:cNvPr id="55300" name="Rectangle 3"/>
          <p:cNvSpPr>
            <a:spLocks noGrp="1" noChangeArrowheads="1"/>
          </p:cNvSpPr>
          <p:nvPr>
            <p:ph type="body" idx="1"/>
          </p:nvPr>
        </p:nvSpPr>
        <p:spPr>
          <a:xfrm>
            <a:off x="685800" y="4343400"/>
            <a:ext cx="5486400" cy="4114800"/>
          </a:xfrm>
          <a:noFill/>
          <a:ln/>
        </p:spPr>
        <p:txBody>
          <a:bodyPr/>
          <a:lstStyle/>
          <a:p>
            <a:pPr eaLnBrk="1" hangingPunct="1"/>
            <a:endParaRPr lang="en-GB" smtClean="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p:spPr>
        <p:txBody>
          <a:bodyPr/>
          <a:lstStyle/>
          <a:p>
            <a:pPr algn="r" rtl="0" eaLnBrk="0" fontAlgn="base" hangingPunct="0">
              <a:spcBef>
                <a:spcPct val="0"/>
              </a:spcBef>
              <a:spcAft>
                <a:spcPct val="0"/>
              </a:spcAft>
            </a:pPr>
            <a:fld id="{D235D269-8E16-441B-9557-A35C155E746E}" type="slidenum">
              <a:rPr lang="en-US" sz="1200" kern="1200">
                <a:solidFill>
                  <a:srgbClr val="000000"/>
                </a:solidFill>
                <a:latin typeface="Lucida Grande" pitchFamily="84" charset="0"/>
                <a:cs typeface="+mn-cs"/>
              </a:rPr>
              <a:pPr algn="r" rtl="0" eaLnBrk="0" fontAlgn="base" hangingPunct="0">
                <a:spcBef>
                  <a:spcPct val="0"/>
                </a:spcBef>
                <a:spcAft>
                  <a:spcPct val="0"/>
                </a:spcAft>
              </a:pPr>
              <a:t>29</a:t>
            </a:fld>
            <a:endParaRPr lang="en-US" sz="1200" kern="1200">
              <a:solidFill>
                <a:srgbClr val="000000"/>
              </a:solidFill>
              <a:latin typeface="Lucida Grande" pitchFamily="84" charset="0"/>
              <a:cs typeface="+mn-cs"/>
            </a:endParaRPr>
          </a:p>
        </p:txBody>
      </p:sp>
      <p:sp>
        <p:nvSpPr>
          <p:cNvPr id="55299" name="Rectangle 2"/>
          <p:cNvSpPr>
            <a:spLocks noGrp="1" noRot="1" noChangeAspect="1" noChangeArrowheads="1" noTextEdit="1"/>
          </p:cNvSpPr>
          <p:nvPr>
            <p:ph type="sldImg"/>
          </p:nvPr>
        </p:nvSpPr>
        <p:spPr>
          <a:ln/>
        </p:spPr>
      </p:sp>
      <p:sp>
        <p:nvSpPr>
          <p:cNvPr id="55300" name="Rectangle 3"/>
          <p:cNvSpPr>
            <a:spLocks noGrp="1" noChangeArrowheads="1"/>
          </p:cNvSpPr>
          <p:nvPr>
            <p:ph type="body" idx="1"/>
          </p:nvPr>
        </p:nvSpPr>
        <p:spPr>
          <a:xfrm>
            <a:off x="685800" y="4343400"/>
            <a:ext cx="5486400" cy="4114800"/>
          </a:xfrm>
          <a:noFill/>
          <a:ln/>
        </p:spPr>
        <p:txBody>
          <a:bodyPr/>
          <a:lstStyle/>
          <a:p>
            <a:pPr eaLnBrk="1" hangingPunct="1"/>
            <a:endParaRPr lang="en-GB"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algn="r" rtl="0" eaLnBrk="0" fontAlgn="base" hangingPunct="0">
              <a:spcBef>
                <a:spcPct val="0"/>
              </a:spcBef>
              <a:spcAft>
                <a:spcPct val="0"/>
              </a:spcAft>
            </a:pPr>
            <a:fld id="{C5ADD575-0529-4CC3-99E2-874A2709992F}" type="slidenum">
              <a:rPr lang="en-US" sz="1200" kern="1200">
                <a:solidFill>
                  <a:srgbClr val="000000"/>
                </a:solidFill>
                <a:latin typeface="Lucida Grande" pitchFamily="84" charset="0"/>
                <a:cs typeface="+mn-cs"/>
              </a:rPr>
              <a:pPr algn="r" rtl="0" eaLnBrk="0" fontAlgn="base" hangingPunct="0">
                <a:spcBef>
                  <a:spcPct val="0"/>
                </a:spcBef>
                <a:spcAft>
                  <a:spcPct val="0"/>
                </a:spcAft>
              </a:pPr>
              <a:t>3</a:t>
            </a:fld>
            <a:endParaRPr lang="en-US" sz="1200" kern="1200">
              <a:solidFill>
                <a:srgbClr val="000000"/>
              </a:solidFill>
              <a:latin typeface="Lucida Grande" pitchFamily="84" charset="0"/>
              <a:cs typeface="+mn-cs"/>
            </a:endParaRPr>
          </a:p>
        </p:txBody>
      </p:sp>
      <p:sp>
        <p:nvSpPr>
          <p:cNvPr id="337922" name="Rectangle 2"/>
          <p:cNvSpPr>
            <a:spLocks noGrp="1" noRot="1" noChangeAspect="1" noChangeArrowheads="1" noTextEdit="1"/>
          </p:cNvSpPr>
          <p:nvPr>
            <p:ph type="sldImg"/>
          </p:nvPr>
        </p:nvSpPr>
        <p:spPr>
          <a:ln/>
        </p:spPr>
      </p:sp>
      <p:sp>
        <p:nvSpPr>
          <p:cNvPr id="33792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p:spPr>
        <p:txBody>
          <a:bodyPr/>
          <a:lstStyle/>
          <a:p>
            <a:pPr algn="r" rtl="0" eaLnBrk="0" fontAlgn="base" hangingPunct="0">
              <a:spcBef>
                <a:spcPct val="0"/>
              </a:spcBef>
              <a:spcAft>
                <a:spcPct val="0"/>
              </a:spcAft>
            </a:pPr>
            <a:fld id="{D235D269-8E16-441B-9557-A35C155E746E}" type="slidenum">
              <a:rPr lang="en-US" sz="1200" kern="1200">
                <a:solidFill>
                  <a:srgbClr val="000000"/>
                </a:solidFill>
                <a:latin typeface="Lucida Grande" pitchFamily="84" charset="0"/>
                <a:cs typeface="+mn-cs"/>
              </a:rPr>
              <a:pPr algn="r" rtl="0" eaLnBrk="0" fontAlgn="base" hangingPunct="0">
                <a:spcBef>
                  <a:spcPct val="0"/>
                </a:spcBef>
                <a:spcAft>
                  <a:spcPct val="0"/>
                </a:spcAft>
              </a:pPr>
              <a:t>30</a:t>
            </a:fld>
            <a:endParaRPr lang="en-US" sz="1200" kern="1200">
              <a:solidFill>
                <a:srgbClr val="000000"/>
              </a:solidFill>
              <a:latin typeface="Lucida Grande" pitchFamily="84" charset="0"/>
              <a:cs typeface="+mn-cs"/>
            </a:endParaRPr>
          </a:p>
        </p:txBody>
      </p:sp>
      <p:sp>
        <p:nvSpPr>
          <p:cNvPr id="55299" name="Rectangle 2"/>
          <p:cNvSpPr>
            <a:spLocks noGrp="1" noRot="1" noChangeAspect="1" noChangeArrowheads="1" noTextEdit="1"/>
          </p:cNvSpPr>
          <p:nvPr>
            <p:ph type="sldImg"/>
          </p:nvPr>
        </p:nvSpPr>
        <p:spPr>
          <a:ln/>
        </p:spPr>
      </p:sp>
      <p:sp>
        <p:nvSpPr>
          <p:cNvPr id="55300" name="Rectangle 3"/>
          <p:cNvSpPr>
            <a:spLocks noGrp="1" noChangeArrowheads="1"/>
          </p:cNvSpPr>
          <p:nvPr>
            <p:ph type="body" idx="1"/>
          </p:nvPr>
        </p:nvSpPr>
        <p:spPr>
          <a:xfrm>
            <a:off x="685800" y="4343400"/>
            <a:ext cx="5486400" cy="4114800"/>
          </a:xfrm>
          <a:noFill/>
          <a:ln/>
        </p:spPr>
        <p:txBody>
          <a:bodyPr/>
          <a:lstStyle/>
          <a:p>
            <a:pPr eaLnBrk="1" hangingPunct="1"/>
            <a:endParaRPr lang="en-GB" smtClean="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p:cNvSpPr>
            <a:spLocks noGrp="1" noChangeArrowheads="1"/>
          </p:cNvSpPr>
          <p:nvPr>
            <p:ph type="sldNum" sz="quarter" idx="5"/>
          </p:nvPr>
        </p:nvSpPr>
        <p:spPr>
          <a:noFill/>
        </p:spPr>
        <p:txBody>
          <a:bodyPr/>
          <a:lstStyle/>
          <a:p>
            <a:fld id="{5C568FB0-4F67-4996-B9AC-1DE84611F606}" type="slidenum">
              <a:rPr lang="en-GB" smtClean="0"/>
              <a:pPr/>
              <a:t>31</a:t>
            </a:fld>
            <a:endParaRPr lang="en-GB" smtClean="0"/>
          </a:p>
        </p:txBody>
      </p:sp>
      <p:sp>
        <p:nvSpPr>
          <p:cNvPr id="28675" name="Rectangle 2"/>
          <p:cNvSpPr>
            <a:spLocks noGrp="1" noRot="1" noChangeAspect="1" noChangeArrowheads="1" noTextEdit="1"/>
          </p:cNvSpPr>
          <p:nvPr>
            <p:ph type="sldImg"/>
          </p:nvPr>
        </p:nvSpPr>
        <p:spPr>
          <a:ln/>
        </p:spPr>
      </p:sp>
      <p:sp>
        <p:nvSpPr>
          <p:cNvPr id="28676" name="Rectangle 3"/>
          <p:cNvSpPr>
            <a:spLocks noGrp="1" noChangeArrowheads="1"/>
          </p:cNvSpPr>
          <p:nvPr>
            <p:ph type="body" idx="1"/>
          </p:nvPr>
        </p:nvSpPr>
        <p:spPr>
          <a:noFill/>
          <a:ln/>
        </p:spPr>
        <p:txBody>
          <a:bodyPr/>
          <a:lstStyle/>
          <a:p>
            <a:pPr eaLnBrk="1" hangingPunct="1"/>
            <a:r>
              <a:rPr lang="en-GB" smtClean="0"/>
              <a:t>Hello,</a:t>
            </a:r>
          </a:p>
          <a:p>
            <a:pPr eaLnBrk="1" hangingPunct="1"/>
            <a:r>
              <a:rPr lang="en-GB" smtClean="0"/>
              <a:t>I’m Nick Draper, I’ve been working  for Tessella in the field scientific computing for 10 years, and managing projects teams for 5 of those.  Working in a variety of Fields including Adaptive Clinical Trials, Biological data handling and drug discovery and more recently Neutron Scattering at ISIS.</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TextEdit="1"/>
          </p:cNvSpPr>
          <p:nvPr>
            <p:ph type="sldImg"/>
          </p:nvPr>
        </p:nvSpPr>
        <p:spPr>
          <a:ln/>
        </p:spPr>
      </p:sp>
      <p:sp>
        <p:nvSpPr>
          <p:cNvPr id="29699" name="Notes Placeholder 2"/>
          <p:cNvSpPr>
            <a:spLocks noGrp="1"/>
          </p:cNvSpPr>
          <p:nvPr>
            <p:ph type="body" idx="1"/>
          </p:nvPr>
        </p:nvSpPr>
        <p:spPr>
          <a:noFill/>
          <a:ln/>
        </p:spPr>
        <p:txBody>
          <a:bodyPr/>
          <a:lstStyle/>
          <a:p>
            <a:r>
              <a:rPr lang="en-GB" dirty="0" smtClean="0"/>
              <a:t>I’d like to start off by covering some of the reasons why scientific projects are challenging, and indeed why many fail to deliver what was expected within the resources available.</a:t>
            </a:r>
          </a:p>
          <a:p>
            <a:r>
              <a:rPr lang="en-GB" dirty="0" smtClean="0"/>
              <a:t>I’ve tried to group some of these issue into groups, the first of which are challenges associated with the setting up of the project structure and resources.</a:t>
            </a:r>
          </a:p>
          <a:p>
            <a:endParaRPr lang="en-GB" dirty="0" smtClean="0"/>
          </a:p>
          <a:p>
            <a:pPr lvl="1"/>
            <a:r>
              <a:rPr lang="en-GB" dirty="0" smtClean="0"/>
              <a:t>Unrealistic Schedules</a:t>
            </a:r>
          </a:p>
          <a:p>
            <a:pPr lvl="2"/>
            <a:r>
              <a:rPr lang="en-GB" dirty="0" smtClean="0"/>
              <a:t>Unrealistic Deadlines</a:t>
            </a:r>
          </a:p>
          <a:p>
            <a:pPr lvl="2"/>
            <a:r>
              <a:rPr lang="en-GB" dirty="0" smtClean="0"/>
              <a:t>Delayed start dates</a:t>
            </a:r>
          </a:p>
          <a:p>
            <a:pPr lvl="1"/>
            <a:r>
              <a:rPr lang="en-GB" dirty="0" smtClean="0"/>
              <a:t>Inappropriate Staffing</a:t>
            </a:r>
          </a:p>
          <a:p>
            <a:pPr lvl="2"/>
            <a:r>
              <a:rPr lang="en-GB" dirty="0" smtClean="0"/>
              <a:t>Lack of project management  - Not considered a project at all</a:t>
            </a:r>
          </a:p>
          <a:p>
            <a:pPr lvl="2"/>
            <a:r>
              <a:rPr lang="en-GB" dirty="0" smtClean="0"/>
              <a:t>Part time project staff – Less commitment</a:t>
            </a:r>
          </a:p>
          <a:p>
            <a:pPr lvl="2"/>
            <a:r>
              <a:rPr lang="en-GB" dirty="0" smtClean="0"/>
              <a:t>Inexperienced staff</a:t>
            </a:r>
          </a:p>
          <a:p>
            <a:pPr lvl="1"/>
            <a:r>
              <a:rPr lang="en-GB" dirty="0" smtClean="0"/>
              <a:t>Insufficient Budget</a:t>
            </a:r>
          </a:p>
          <a:p>
            <a:pPr lvl="2"/>
            <a:r>
              <a:rPr lang="en-GB" dirty="0" smtClean="0"/>
              <a:t>Software not considered during budget allocation</a:t>
            </a:r>
          </a:p>
          <a:p>
            <a:pPr lvl="2"/>
            <a:r>
              <a:rPr lang="en-GB" dirty="0" smtClean="0"/>
              <a:t>True cost of software failure not considered</a:t>
            </a:r>
          </a:p>
          <a:p>
            <a:endParaRPr lang="en-GB" dirty="0" smtClean="0"/>
          </a:p>
        </p:txBody>
      </p:sp>
      <p:sp>
        <p:nvSpPr>
          <p:cNvPr id="29700" name="Slide Number Placeholder 3"/>
          <p:cNvSpPr>
            <a:spLocks noGrp="1"/>
          </p:cNvSpPr>
          <p:nvPr>
            <p:ph type="sldNum" sz="quarter" idx="5"/>
          </p:nvPr>
        </p:nvSpPr>
        <p:spPr>
          <a:noFill/>
        </p:spPr>
        <p:txBody>
          <a:bodyPr/>
          <a:lstStyle/>
          <a:p>
            <a:fld id="{85A9B5BD-9008-4F5D-A52E-49648903703D}" type="slidenum">
              <a:rPr lang="en-GB" smtClean="0"/>
              <a:pPr/>
              <a:t>32</a:t>
            </a:fld>
            <a:endParaRPr lang="en-GB" smtClean="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Slide Image Placeholder 1"/>
          <p:cNvSpPr>
            <a:spLocks noGrp="1" noRot="1" noChangeAspect="1" noTextEdit="1"/>
          </p:cNvSpPr>
          <p:nvPr>
            <p:ph type="sldImg"/>
          </p:nvPr>
        </p:nvSpPr>
        <p:spPr>
          <a:ln/>
        </p:spPr>
      </p:sp>
      <p:sp>
        <p:nvSpPr>
          <p:cNvPr id="30723" name="Notes Placeholder 2"/>
          <p:cNvSpPr>
            <a:spLocks noGrp="1"/>
          </p:cNvSpPr>
          <p:nvPr>
            <p:ph type="body" idx="1"/>
          </p:nvPr>
        </p:nvSpPr>
        <p:spPr>
          <a:noFill/>
          <a:ln/>
        </p:spPr>
        <p:txBody>
          <a:bodyPr/>
          <a:lstStyle/>
          <a:p>
            <a:r>
              <a:rPr lang="en-GB" dirty="0" smtClean="0"/>
              <a:t>Requirements Challenges</a:t>
            </a:r>
          </a:p>
          <a:p>
            <a:pPr lvl="1"/>
            <a:r>
              <a:rPr lang="en-GB" dirty="0" smtClean="0"/>
              <a:t>Understanding scientific requirements</a:t>
            </a:r>
          </a:p>
          <a:p>
            <a:pPr lvl="2"/>
            <a:r>
              <a:rPr lang="en-GB" dirty="0" smtClean="0"/>
              <a:t>To “speak the language of science” requires a scientific background</a:t>
            </a:r>
          </a:p>
          <a:p>
            <a:pPr lvl="1"/>
            <a:r>
              <a:rPr lang="en-GB" dirty="0" smtClean="0"/>
              <a:t>Changing Requirements</a:t>
            </a:r>
          </a:p>
          <a:p>
            <a:pPr lvl="2"/>
            <a:r>
              <a:rPr lang="en-GB" dirty="0" smtClean="0"/>
              <a:t>Experimentation is fundamental to science</a:t>
            </a:r>
          </a:p>
          <a:p>
            <a:pPr lvl="2"/>
            <a:r>
              <a:rPr lang="en-GB" dirty="0" smtClean="0"/>
              <a:t>Often the point of software is to enable new science and therefore new requirements</a:t>
            </a:r>
          </a:p>
          <a:p>
            <a:pPr lvl="2"/>
            <a:r>
              <a:rPr lang="en-GB" dirty="0" smtClean="0"/>
              <a:t>Requirements will change</a:t>
            </a:r>
          </a:p>
          <a:p>
            <a:pPr lvl="2"/>
            <a:r>
              <a:rPr lang="en-GB" dirty="0" smtClean="0"/>
              <a:t>The challenge is to manage and adapt efficiently to that change</a:t>
            </a:r>
          </a:p>
          <a:p>
            <a:endParaRPr lang="en-GB" dirty="0" smtClean="0"/>
          </a:p>
        </p:txBody>
      </p:sp>
      <p:sp>
        <p:nvSpPr>
          <p:cNvPr id="30724" name="Slide Number Placeholder 3"/>
          <p:cNvSpPr>
            <a:spLocks noGrp="1"/>
          </p:cNvSpPr>
          <p:nvPr>
            <p:ph type="sldNum" sz="quarter" idx="5"/>
          </p:nvPr>
        </p:nvSpPr>
        <p:spPr>
          <a:noFill/>
        </p:spPr>
        <p:txBody>
          <a:bodyPr/>
          <a:lstStyle/>
          <a:p>
            <a:fld id="{B2FE9985-1632-45B9-B1BC-3575FC79F375}" type="slidenum">
              <a:rPr lang="en-GB" smtClean="0"/>
              <a:pPr/>
              <a:t>33</a:t>
            </a:fld>
            <a:endParaRPr lang="en-GB" smtClean="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a:ln/>
        </p:spPr>
      </p:sp>
      <p:sp>
        <p:nvSpPr>
          <p:cNvPr id="31747" name="Notes Placeholder 2"/>
          <p:cNvSpPr>
            <a:spLocks noGrp="1"/>
          </p:cNvSpPr>
          <p:nvPr>
            <p:ph type="body" idx="1"/>
          </p:nvPr>
        </p:nvSpPr>
        <p:spPr>
          <a:noFill/>
          <a:ln/>
        </p:spPr>
        <p:txBody>
          <a:bodyPr/>
          <a:lstStyle/>
          <a:p>
            <a:r>
              <a:rPr lang="en-GB" dirty="0" smtClean="0"/>
              <a:t>Poor Project Management</a:t>
            </a:r>
          </a:p>
          <a:p>
            <a:pPr lvl="1"/>
            <a:r>
              <a:rPr lang="en-GB" dirty="0" smtClean="0"/>
              <a:t>Project Methodology choice</a:t>
            </a:r>
          </a:p>
          <a:p>
            <a:pPr lvl="2"/>
            <a:r>
              <a:rPr lang="en-GB" dirty="0" smtClean="0"/>
              <a:t>Selecting the right methodology</a:t>
            </a:r>
          </a:p>
          <a:p>
            <a:pPr lvl="2"/>
            <a:r>
              <a:rPr lang="en-GB" dirty="0" smtClean="0"/>
              <a:t>Adapting it to fit the project environment</a:t>
            </a:r>
          </a:p>
          <a:p>
            <a:pPr lvl="1"/>
            <a:r>
              <a:rPr lang="en-GB" dirty="0" smtClean="0"/>
              <a:t>Communication</a:t>
            </a:r>
          </a:p>
          <a:p>
            <a:pPr lvl="2"/>
            <a:r>
              <a:rPr lang="en-GB" dirty="0" smtClean="0"/>
              <a:t>Gaining buy in from scientists</a:t>
            </a:r>
          </a:p>
          <a:p>
            <a:pPr lvl="2"/>
            <a:r>
              <a:rPr lang="en-GB" dirty="0" smtClean="0"/>
              <a:t>Wide International user groups</a:t>
            </a:r>
          </a:p>
          <a:p>
            <a:pPr lvl="1"/>
            <a:r>
              <a:rPr lang="en-GB" dirty="0" smtClean="0"/>
              <a:t>Project tracking</a:t>
            </a:r>
          </a:p>
          <a:p>
            <a:pPr lvl="2"/>
            <a:r>
              <a:rPr lang="en-GB" dirty="0" smtClean="0"/>
              <a:t>Projects slip in small steps</a:t>
            </a:r>
          </a:p>
          <a:p>
            <a:pPr lvl="2"/>
            <a:r>
              <a:rPr lang="en-GB" dirty="0" smtClean="0"/>
              <a:t>Active monitoring required to address this</a:t>
            </a:r>
          </a:p>
          <a:p>
            <a:endParaRPr lang="en-GB" dirty="0" smtClean="0"/>
          </a:p>
        </p:txBody>
      </p:sp>
      <p:sp>
        <p:nvSpPr>
          <p:cNvPr id="31748" name="Slide Number Placeholder 3"/>
          <p:cNvSpPr>
            <a:spLocks noGrp="1"/>
          </p:cNvSpPr>
          <p:nvPr>
            <p:ph type="sldNum" sz="quarter" idx="5"/>
          </p:nvPr>
        </p:nvSpPr>
        <p:spPr>
          <a:noFill/>
        </p:spPr>
        <p:txBody>
          <a:bodyPr/>
          <a:lstStyle/>
          <a:p>
            <a:fld id="{37689DB3-3174-4601-8A32-5CC816C81CC1}" type="slidenum">
              <a:rPr lang="en-GB" smtClean="0"/>
              <a:pPr/>
              <a:t>34</a:t>
            </a:fld>
            <a:endParaRPr lang="en-GB" smtClean="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p:cNvSpPr>
            <a:spLocks noGrp="1" noRot="1" noChangeAspect="1" noTextEdit="1"/>
          </p:cNvSpPr>
          <p:nvPr>
            <p:ph type="sldImg"/>
          </p:nvPr>
        </p:nvSpPr>
        <p:spPr>
          <a:ln/>
        </p:spPr>
      </p:sp>
      <p:sp>
        <p:nvSpPr>
          <p:cNvPr id="32771" name="Notes Placeholder 2"/>
          <p:cNvSpPr>
            <a:spLocks noGrp="1"/>
          </p:cNvSpPr>
          <p:nvPr>
            <p:ph type="body" idx="1"/>
          </p:nvPr>
        </p:nvSpPr>
        <p:spPr>
          <a:noFill/>
          <a:ln/>
        </p:spPr>
        <p:txBody>
          <a:bodyPr/>
          <a:lstStyle/>
          <a:p>
            <a:r>
              <a:rPr lang="en-GB" dirty="0" smtClean="0"/>
              <a:t>Poor Quality</a:t>
            </a:r>
          </a:p>
          <a:p>
            <a:pPr lvl="1"/>
            <a:r>
              <a:rPr lang="en-GB" dirty="0" smtClean="0"/>
              <a:t>Lack of Quality Assurance</a:t>
            </a:r>
          </a:p>
          <a:p>
            <a:pPr lvl="2"/>
            <a:r>
              <a:rPr lang="en-GB" dirty="0" smtClean="0"/>
              <a:t>Code documentation</a:t>
            </a:r>
          </a:p>
          <a:p>
            <a:pPr lvl="2"/>
            <a:r>
              <a:rPr lang="en-GB" dirty="0" smtClean="0"/>
              <a:t>Design reviews</a:t>
            </a:r>
          </a:p>
          <a:p>
            <a:pPr lvl="1"/>
            <a:r>
              <a:rPr lang="en-GB" dirty="0" smtClean="0"/>
              <a:t>Testing in the Production Environment</a:t>
            </a:r>
          </a:p>
          <a:p>
            <a:pPr lvl="2"/>
            <a:r>
              <a:rPr lang="en-GB" dirty="0" smtClean="0"/>
              <a:t>Aka letting the users test it – Nothing alienates users faster than buggy and incomplete software</a:t>
            </a:r>
          </a:p>
          <a:p>
            <a:pPr lvl="1"/>
            <a:r>
              <a:rPr lang="en-GB" dirty="0" smtClean="0"/>
              <a:t>Inadequate Testing</a:t>
            </a:r>
          </a:p>
          <a:p>
            <a:pPr lvl="2"/>
            <a:r>
              <a:rPr lang="en-GB" dirty="0" smtClean="0"/>
              <a:t>Unit testing</a:t>
            </a:r>
          </a:p>
          <a:p>
            <a:pPr lvl="2"/>
            <a:r>
              <a:rPr lang="en-GB" dirty="0" smtClean="0"/>
              <a:t>Integration testing</a:t>
            </a:r>
          </a:p>
          <a:p>
            <a:pPr lvl="2"/>
            <a:r>
              <a:rPr lang="en-GB" dirty="0" smtClean="0"/>
              <a:t>Performance/Stress testing</a:t>
            </a:r>
          </a:p>
          <a:p>
            <a:endParaRPr lang="en-GB" dirty="0" smtClean="0"/>
          </a:p>
        </p:txBody>
      </p:sp>
      <p:sp>
        <p:nvSpPr>
          <p:cNvPr id="32772" name="Slide Number Placeholder 3"/>
          <p:cNvSpPr>
            <a:spLocks noGrp="1"/>
          </p:cNvSpPr>
          <p:nvPr>
            <p:ph type="sldNum" sz="quarter" idx="5"/>
          </p:nvPr>
        </p:nvSpPr>
        <p:spPr>
          <a:noFill/>
        </p:spPr>
        <p:txBody>
          <a:bodyPr/>
          <a:lstStyle/>
          <a:p>
            <a:fld id="{3187CEDD-D405-4805-B819-0C4A579DEFDA}" type="slidenum">
              <a:rPr lang="en-GB" smtClean="0"/>
              <a:pPr/>
              <a:t>35</a:t>
            </a:fld>
            <a:endParaRPr lang="en-GB" smtClean="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Slide Image Placeholder 1"/>
          <p:cNvSpPr>
            <a:spLocks noGrp="1" noRot="1" noChangeAspect="1" noTextEdit="1"/>
          </p:cNvSpPr>
          <p:nvPr>
            <p:ph type="sldImg"/>
          </p:nvPr>
        </p:nvSpPr>
        <p:spPr>
          <a:ln/>
        </p:spPr>
      </p:sp>
      <p:sp>
        <p:nvSpPr>
          <p:cNvPr id="33795" name="Notes Placeholder 2"/>
          <p:cNvSpPr>
            <a:spLocks noGrp="1"/>
          </p:cNvSpPr>
          <p:nvPr>
            <p:ph type="body" idx="1"/>
          </p:nvPr>
        </p:nvSpPr>
        <p:spPr>
          <a:noFill/>
          <a:ln/>
        </p:spPr>
        <p:txBody>
          <a:bodyPr/>
          <a:lstStyle/>
          <a:p>
            <a:r>
              <a:rPr lang="en-GB" dirty="0" smtClean="0"/>
              <a:t>Project Support – Often ignored, although valued highly by users</a:t>
            </a:r>
          </a:p>
          <a:p>
            <a:pPr lvl="1"/>
            <a:r>
              <a:rPr lang="en-GB" dirty="0" smtClean="0"/>
              <a:t>User documentation</a:t>
            </a:r>
          </a:p>
          <a:p>
            <a:pPr lvl="1"/>
            <a:r>
              <a:rPr lang="en-GB" dirty="0" smtClean="0"/>
              <a:t>User training</a:t>
            </a:r>
          </a:p>
          <a:p>
            <a:pPr lvl="1"/>
            <a:r>
              <a:rPr lang="en-GB" dirty="0" smtClean="0"/>
              <a:t>Design documentation</a:t>
            </a:r>
          </a:p>
          <a:p>
            <a:pPr lvl="1"/>
            <a:r>
              <a:rPr lang="en-GB" dirty="0" smtClean="0"/>
              <a:t>Maintenance documentation</a:t>
            </a:r>
          </a:p>
          <a:p>
            <a:pPr lvl="1"/>
            <a:r>
              <a:rPr lang="en-GB" dirty="0" smtClean="0"/>
              <a:t>User Contribution procedures</a:t>
            </a:r>
          </a:p>
          <a:p>
            <a:endParaRPr lang="en-GB" dirty="0" smtClean="0"/>
          </a:p>
        </p:txBody>
      </p:sp>
      <p:sp>
        <p:nvSpPr>
          <p:cNvPr id="33796" name="Slide Number Placeholder 3"/>
          <p:cNvSpPr>
            <a:spLocks noGrp="1"/>
          </p:cNvSpPr>
          <p:nvPr>
            <p:ph type="sldNum" sz="quarter" idx="5"/>
          </p:nvPr>
        </p:nvSpPr>
        <p:spPr>
          <a:noFill/>
        </p:spPr>
        <p:txBody>
          <a:bodyPr/>
          <a:lstStyle/>
          <a:p>
            <a:fld id="{56DD442A-05D2-48F2-972B-E80F7DDAB271}" type="slidenum">
              <a:rPr lang="en-GB" smtClean="0"/>
              <a:pPr/>
              <a:t>36</a:t>
            </a:fld>
            <a:endParaRPr lang="en-GB" smtClean="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p:cNvSpPr>
            <a:spLocks noGrp="1" noChangeArrowheads="1"/>
          </p:cNvSpPr>
          <p:nvPr>
            <p:ph type="sldNum" sz="quarter" idx="5"/>
          </p:nvPr>
        </p:nvSpPr>
        <p:spPr>
          <a:noFill/>
        </p:spPr>
        <p:txBody>
          <a:bodyPr/>
          <a:lstStyle/>
          <a:p>
            <a:fld id="{328596B6-5D76-47C0-950C-238F6EA16604}" type="slidenum">
              <a:rPr lang="en-GB" smtClean="0"/>
              <a:pPr/>
              <a:t>37</a:t>
            </a:fld>
            <a:endParaRPr lang="en-GB" smtClean="0"/>
          </a:p>
        </p:txBody>
      </p:sp>
      <p:sp>
        <p:nvSpPr>
          <p:cNvPr id="34819" name="Rectangle 2"/>
          <p:cNvSpPr>
            <a:spLocks noGrp="1" noRot="1" noChangeAspect="1" noChangeArrowheads="1" noTextEdit="1"/>
          </p:cNvSpPr>
          <p:nvPr>
            <p:ph type="sldImg"/>
          </p:nvPr>
        </p:nvSpPr>
        <p:spPr>
          <a:ln/>
        </p:spPr>
      </p:sp>
      <p:sp>
        <p:nvSpPr>
          <p:cNvPr id="34820" name="Rectangle 3"/>
          <p:cNvSpPr>
            <a:spLocks noGrp="1" noChangeArrowheads="1"/>
          </p:cNvSpPr>
          <p:nvPr>
            <p:ph type="body" idx="1"/>
          </p:nvPr>
        </p:nvSpPr>
        <p:spPr>
          <a:noFill/>
          <a:ln/>
        </p:spPr>
        <p:txBody>
          <a:bodyPr/>
          <a:lstStyle/>
          <a:p>
            <a:pPr eaLnBrk="1" hangingPunct="1"/>
            <a:r>
              <a:rPr lang="en-GB" smtClean="0"/>
              <a:t>Next I’d like to introduce you to the project that I’ve been managing for ISIS for the last few years.</a:t>
            </a:r>
          </a:p>
          <a:p>
            <a:pPr eaLnBrk="1" hangingPunct="1"/>
            <a:r>
              <a:rPr lang="en-GB" smtClean="0"/>
              <a:t>Mantid is a data analysis framework for handling the data reduction and analysis for Neutron and Muon Data.</a:t>
            </a:r>
          </a:p>
          <a:p>
            <a:pPr eaLnBrk="1" hangingPunct="1"/>
            <a:r>
              <a:rPr lang="en-GB" smtClean="0"/>
              <a:t>I’ll use this as an example to describe some of the issues as they applied to this project, and the solutions we used for Mantid.</a:t>
            </a:r>
          </a:p>
          <a:p>
            <a:pPr eaLnBrk="1" hangingPunct="1"/>
            <a:r>
              <a:rPr lang="en-GB" smtClean="0"/>
              <a:t>These examples may help you as background for similar issues in your project, but the correct solution for you depends on your particular project environment and issues.</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p:cNvSpPr>
            <a:spLocks noGrp="1" noChangeArrowheads="1"/>
          </p:cNvSpPr>
          <p:nvPr>
            <p:ph type="sldNum" sz="quarter" idx="5"/>
          </p:nvPr>
        </p:nvSpPr>
        <p:spPr>
          <a:noFill/>
        </p:spPr>
        <p:txBody>
          <a:bodyPr/>
          <a:lstStyle/>
          <a:p>
            <a:fld id="{12F83846-F21A-4761-9183-881C36ECFFA0}" type="slidenum">
              <a:rPr lang="en-GB" smtClean="0"/>
              <a:pPr/>
              <a:t>38</a:t>
            </a:fld>
            <a:endParaRPr lang="en-GB" smtClean="0"/>
          </a:p>
        </p:txBody>
      </p:sp>
      <p:sp>
        <p:nvSpPr>
          <p:cNvPr id="35843" name="Rectangle 2"/>
          <p:cNvSpPr>
            <a:spLocks noGrp="1" noRot="1" noChangeAspect="1" noChangeArrowheads="1" noTextEdit="1"/>
          </p:cNvSpPr>
          <p:nvPr>
            <p:ph type="sldImg"/>
          </p:nvPr>
        </p:nvSpPr>
        <p:spPr>
          <a:ln/>
        </p:spPr>
      </p:sp>
      <p:sp>
        <p:nvSpPr>
          <p:cNvPr id="35844" name="Rectangle 3"/>
          <p:cNvSpPr>
            <a:spLocks noGrp="1" noChangeArrowheads="1"/>
          </p:cNvSpPr>
          <p:nvPr>
            <p:ph type="body" idx="1"/>
          </p:nvPr>
        </p:nvSpPr>
        <p:spPr>
          <a:noFill/>
          <a:ln/>
        </p:spPr>
        <p:txBody>
          <a:bodyPr/>
          <a:lstStyle/>
          <a:p>
            <a:pPr eaLnBrk="1" hangingPunct="1"/>
            <a:r>
              <a:rPr lang="en-GB" dirty="0" smtClean="0"/>
              <a:t>First </a:t>
            </a:r>
            <a:r>
              <a:rPr lang="en-GB" dirty="0" smtClean="0"/>
              <a:t>to set the scene I’ll tell you a bit about the Mantid project and it’s </a:t>
            </a:r>
            <a:r>
              <a:rPr lang="en-GB" dirty="0" smtClean="0"/>
              <a:t>history</a:t>
            </a:r>
          </a:p>
          <a:p>
            <a:pPr eaLnBrk="1" hangingPunct="1"/>
            <a:endParaRPr lang="en-GB" dirty="0" smtClean="0"/>
          </a:p>
          <a:p>
            <a:pPr eaLnBrk="1" hangingPunct="1">
              <a:lnSpc>
                <a:spcPct val="90000"/>
              </a:lnSpc>
            </a:pPr>
            <a:r>
              <a:rPr lang="en-GB" dirty="0" smtClean="0"/>
              <a:t>Previous software </a:t>
            </a:r>
          </a:p>
          <a:p>
            <a:pPr lvl="1" eaLnBrk="1" hangingPunct="1">
              <a:lnSpc>
                <a:spcPct val="90000"/>
              </a:lnSpc>
            </a:pPr>
            <a:r>
              <a:rPr lang="en-GB" dirty="0" smtClean="0"/>
              <a:t>Developed separately by scientists / students</a:t>
            </a:r>
          </a:p>
          <a:p>
            <a:pPr lvl="1" eaLnBrk="1" hangingPunct="1">
              <a:lnSpc>
                <a:spcPct val="90000"/>
              </a:lnSpc>
            </a:pPr>
            <a:r>
              <a:rPr lang="en-GB" dirty="0" smtClean="0"/>
              <a:t>Lots of repeated work</a:t>
            </a:r>
          </a:p>
          <a:p>
            <a:pPr lvl="1" eaLnBrk="1" hangingPunct="1">
              <a:lnSpc>
                <a:spcPct val="90000"/>
              </a:lnSpc>
            </a:pPr>
            <a:r>
              <a:rPr lang="en-GB" dirty="0" smtClean="0"/>
              <a:t>Not actively maintained</a:t>
            </a:r>
          </a:p>
          <a:p>
            <a:pPr lvl="1" eaLnBrk="1" hangingPunct="1">
              <a:lnSpc>
                <a:spcPct val="90000"/>
              </a:lnSpc>
            </a:pPr>
            <a:r>
              <a:rPr lang="en-GB" dirty="0" smtClean="0"/>
              <a:t>Patchy documentation</a:t>
            </a:r>
          </a:p>
          <a:p>
            <a:pPr lvl="1" eaLnBrk="1" hangingPunct="1">
              <a:lnSpc>
                <a:spcPct val="90000"/>
              </a:lnSpc>
            </a:pPr>
            <a:r>
              <a:rPr lang="en-GB" dirty="0" smtClean="0"/>
              <a:t>No user consistency</a:t>
            </a:r>
          </a:p>
          <a:p>
            <a:pPr lvl="1" eaLnBrk="1" hangingPunct="1">
              <a:lnSpc>
                <a:spcPct val="90000"/>
              </a:lnSpc>
            </a:pPr>
            <a:r>
              <a:rPr lang="en-GB" dirty="0" smtClean="0"/>
              <a:t>Unable to cope new data</a:t>
            </a:r>
          </a:p>
          <a:p>
            <a:pPr eaLnBrk="1" hangingPunct="1">
              <a:lnSpc>
                <a:spcPct val="90000"/>
              </a:lnSpc>
            </a:pPr>
            <a:r>
              <a:rPr lang="en-GB" dirty="0" smtClean="0"/>
              <a:t>Business Case</a:t>
            </a:r>
          </a:p>
          <a:p>
            <a:pPr lvl="1" eaLnBrk="1" hangingPunct="1">
              <a:lnSpc>
                <a:spcPct val="90000"/>
              </a:lnSpc>
            </a:pPr>
            <a:r>
              <a:rPr lang="en-GB" dirty="0" smtClean="0"/>
              <a:t>Developed with a business focussed software company</a:t>
            </a:r>
          </a:p>
          <a:p>
            <a:pPr lvl="2" eaLnBrk="1" hangingPunct="1">
              <a:lnSpc>
                <a:spcPct val="90000"/>
              </a:lnSpc>
            </a:pPr>
            <a:r>
              <a:rPr lang="en-GB" dirty="0" smtClean="0"/>
              <a:t>Created a good business case</a:t>
            </a:r>
          </a:p>
          <a:p>
            <a:pPr lvl="2" eaLnBrk="1" hangingPunct="1">
              <a:lnSpc>
                <a:spcPct val="90000"/>
              </a:lnSpc>
            </a:pPr>
            <a:r>
              <a:rPr lang="en-GB" dirty="0" smtClean="0"/>
              <a:t>Alienated scientist user base</a:t>
            </a:r>
          </a:p>
          <a:p>
            <a:pPr lvl="3" eaLnBrk="1" hangingPunct="1">
              <a:lnSpc>
                <a:spcPct val="90000"/>
              </a:lnSpc>
            </a:pPr>
            <a:r>
              <a:rPr lang="en-GB" dirty="0" smtClean="0"/>
              <a:t>Communication and expectation issues</a:t>
            </a:r>
          </a:p>
          <a:p>
            <a:pPr eaLnBrk="1" hangingPunct="1"/>
            <a:endParaRPr lang="en-GB" dirty="0" smtClean="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p:cNvSpPr>
            <a:spLocks noGrp="1" noChangeArrowheads="1"/>
          </p:cNvSpPr>
          <p:nvPr>
            <p:ph type="sldNum" sz="quarter" idx="5"/>
          </p:nvPr>
        </p:nvSpPr>
        <p:spPr>
          <a:noFill/>
        </p:spPr>
        <p:txBody>
          <a:bodyPr/>
          <a:lstStyle/>
          <a:p>
            <a:fld id="{71D34DBA-5E68-4782-A3AA-F92BC00F3F9F}" type="slidenum">
              <a:rPr lang="en-GB" smtClean="0"/>
              <a:pPr/>
              <a:t>39</a:t>
            </a:fld>
            <a:endParaRPr lang="en-GB" smtClean="0"/>
          </a:p>
        </p:txBody>
      </p:sp>
      <p:sp>
        <p:nvSpPr>
          <p:cNvPr id="36867" name="Rectangle 2"/>
          <p:cNvSpPr>
            <a:spLocks noGrp="1" noRot="1" noChangeAspect="1" noChangeArrowheads="1" noTextEdit="1"/>
          </p:cNvSpPr>
          <p:nvPr>
            <p:ph type="sldImg"/>
          </p:nvPr>
        </p:nvSpPr>
        <p:spPr>
          <a:ln/>
        </p:spPr>
      </p:sp>
      <p:sp>
        <p:nvSpPr>
          <p:cNvPr id="36868" name="Rectangle 3"/>
          <p:cNvSpPr>
            <a:spLocks noGrp="1" noChangeArrowheads="1"/>
          </p:cNvSpPr>
          <p:nvPr>
            <p:ph type="body" idx="1"/>
          </p:nvPr>
        </p:nvSpPr>
        <p:spPr>
          <a:noFill/>
          <a:ln/>
        </p:spPr>
        <p:txBody>
          <a:bodyPr/>
          <a:lstStyle/>
          <a:p>
            <a:pPr eaLnBrk="1" hangingPunct="1">
              <a:lnSpc>
                <a:spcPct val="90000"/>
              </a:lnSpc>
            </a:pPr>
            <a:r>
              <a:rPr lang="en-GB" dirty="0" smtClean="0"/>
              <a:t>So through</a:t>
            </a:r>
            <a:r>
              <a:rPr lang="en-GB" baseline="0" dirty="0" smtClean="0"/>
              <a:t> the efforts of Robert and some of his group leaders the Mantid project was started, and was the first project at ISIS to be both properly funded, but also </a:t>
            </a:r>
            <a:r>
              <a:rPr lang="en-GB" baseline="0" dirty="0" err="1" smtClean="0"/>
              <a:t>professioanlly</a:t>
            </a:r>
            <a:r>
              <a:rPr lang="en-GB" baseline="0" dirty="0" smtClean="0"/>
              <a:t> project managed.  But it had a challenging goal.</a:t>
            </a:r>
            <a:endParaRPr lang="en-GB" dirty="0" smtClean="0"/>
          </a:p>
          <a:p>
            <a:pPr lvl="1" eaLnBrk="1" hangingPunct="1">
              <a:lnSpc>
                <a:spcPct val="90000"/>
              </a:lnSpc>
            </a:pPr>
            <a:endParaRPr lang="en-GB" dirty="0" smtClean="0"/>
          </a:p>
          <a:p>
            <a:pPr lvl="1" eaLnBrk="1" hangingPunct="1">
              <a:lnSpc>
                <a:spcPct val="90000"/>
              </a:lnSpc>
            </a:pPr>
            <a:r>
              <a:rPr lang="en-GB" dirty="0" smtClean="0"/>
              <a:t>Consolidate the data analysis software for ISIS without restricting the needs of the instrument scientists </a:t>
            </a:r>
          </a:p>
          <a:p>
            <a:pPr lvl="1" eaLnBrk="1" hangingPunct="1">
              <a:lnSpc>
                <a:spcPct val="90000"/>
              </a:lnSpc>
            </a:pPr>
            <a:endParaRPr lang="en-GB" dirty="0" smtClean="0"/>
          </a:p>
          <a:p>
            <a:pPr eaLnBrk="1" hangingPunct="1">
              <a:lnSpc>
                <a:spcPct val="90000"/>
              </a:lnSpc>
            </a:pPr>
            <a:r>
              <a:rPr lang="en-GB" dirty="0" smtClean="0"/>
              <a:t>And several key requirements</a:t>
            </a:r>
          </a:p>
          <a:p>
            <a:pPr lvl="1" eaLnBrk="1" hangingPunct="1">
              <a:lnSpc>
                <a:spcPct val="90000"/>
              </a:lnSpc>
            </a:pPr>
            <a:r>
              <a:rPr lang="en-GB" dirty="0" smtClean="0"/>
              <a:t>Create a Data Analysis framework </a:t>
            </a:r>
          </a:p>
          <a:p>
            <a:pPr lvl="2" eaLnBrk="1" hangingPunct="1">
              <a:lnSpc>
                <a:spcPct val="90000"/>
              </a:lnSpc>
            </a:pPr>
            <a:r>
              <a:rPr lang="en-GB" dirty="0" smtClean="0"/>
              <a:t>not instrument or technique/dependent</a:t>
            </a:r>
          </a:p>
          <a:p>
            <a:pPr lvl="1" eaLnBrk="1" hangingPunct="1">
              <a:lnSpc>
                <a:spcPct val="90000"/>
              </a:lnSpc>
            </a:pPr>
            <a:r>
              <a:rPr lang="en-GB" dirty="0" smtClean="0"/>
              <a:t>Cross-platform</a:t>
            </a:r>
          </a:p>
          <a:p>
            <a:pPr lvl="2" eaLnBrk="1" hangingPunct="1">
              <a:lnSpc>
                <a:spcPct val="90000"/>
              </a:lnSpc>
            </a:pPr>
            <a:r>
              <a:rPr lang="en-GB" dirty="0" smtClean="0"/>
              <a:t>Windows, Linux, Mac</a:t>
            </a:r>
          </a:p>
          <a:p>
            <a:pPr lvl="1" eaLnBrk="1" hangingPunct="1">
              <a:lnSpc>
                <a:spcPct val="90000"/>
              </a:lnSpc>
            </a:pPr>
            <a:r>
              <a:rPr lang="en-GB" dirty="0" smtClean="0"/>
              <a:t>Easily extensible</a:t>
            </a:r>
          </a:p>
          <a:p>
            <a:pPr lvl="1" eaLnBrk="1" hangingPunct="1">
              <a:lnSpc>
                <a:spcPct val="90000"/>
              </a:lnSpc>
            </a:pPr>
            <a:r>
              <a:rPr lang="en-GB" dirty="0" smtClean="0"/>
              <a:t>Freely redistributable</a:t>
            </a:r>
          </a:p>
          <a:p>
            <a:pPr eaLnBrk="1" hangingPunct="1"/>
            <a:endParaRPr lang="en-GB" dirty="0"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algn="r" rtl="0" eaLnBrk="0" fontAlgn="base" hangingPunct="0">
              <a:spcBef>
                <a:spcPct val="0"/>
              </a:spcBef>
              <a:spcAft>
                <a:spcPct val="0"/>
              </a:spcAft>
            </a:pPr>
            <a:fld id="{C5ADD575-0529-4CC3-99E2-874A2709992F}" type="slidenum">
              <a:rPr lang="en-US" sz="1200" kern="1200">
                <a:solidFill>
                  <a:srgbClr val="000000"/>
                </a:solidFill>
                <a:latin typeface="Lucida Grande" pitchFamily="84" charset="0"/>
                <a:cs typeface="+mn-cs"/>
              </a:rPr>
              <a:pPr algn="r" rtl="0" eaLnBrk="0" fontAlgn="base" hangingPunct="0">
                <a:spcBef>
                  <a:spcPct val="0"/>
                </a:spcBef>
                <a:spcAft>
                  <a:spcPct val="0"/>
                </a:spcAft>
              </a:pPr>
              <a:t>4</a:t>
            </a:fld>
            <a:endParaRPr lang="en-US" sz="1200" kern="1200">
              <a:solidFill>
                <a:srgbClr val="000000"/>
              </a:solidFill>
              <a:latin typeface="Lucida Grande" pitchFamily="84" charset="0"/>
              <a:cs typeface="+mn-cs"/>
            </a:endParaRPr>
          </a:p>
        </p:txBody>
      </p:sp>
      <p:sp>
        <p:nvSpPr>
          <p:cNvPr id="337922" name="Rectangle 2"/>
          <p:cNvSpPr>
            <a:spLocks noGrp="1" noRot="1" noChangeAspect="1" noChangeArrowheads="1" noTextEdit="1"/>
          </p:cNvSpPr>
          <p:nvPr>
            <p:ph type="sldImg"/>
          </p:nvPr>
        </p:nvSpPr>
        <p:spPr>
          <a:ln/>
        </p:spPr>
      </p:sp>
      <p:sp>
        <p:nvSpPr>
          <p:cNvPr id="33792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Image Placeholder 1"/>
          <p:cNvSpPr>
            <a:spLocks noGrp="1" noRot="1" noChangeAspect="1" noTextEdit="1"/>
          </p:cNvSpPr>
          <p:nvPr>
            <p:ph type="sldImg"/>
          </p:nvPr>
        </p:nvSpPr>
        <p:spPr>
          <a:ln/>
        </p:spPr>
      </p:sp>
      <p:sp>
        <p:nvSpPr>
          <p:cNvPr id="37891" name="Notes Placeholder 2"/>
          <p:cNvSpPr>
            <a:spLocks noGrp="1"/>
          </p:cNvSpPr>
          <p:nvPr>
            <p:ph type="body" idx="1"/>
          </p:nvPr>
        </p:nvSpPr>
        <p:spPr>
          <a:noFill/>
          <a:ln/>
        </p:spPr>
        <p:txBody>
          <a:bodyPr/>
          <a:lstStyle/>
          <a:p>
            <a:r>
              <a:rPr lang="en-GB" dirty="0" smtClean="0"/>
              <a:t>So one of the project</a:t>
            </a:r>
            <a:r>
              <a:rPr lang="en-GB" baseline="0" dirty="0" smtClean="0"/>
              <a:t> management challenges was to ensure good communication between the instrument scientists and wider user base without placing such a burden on the project that all we ever do is talk about things and never get the chance to deliver.</a:t>
            </a:r>
            <a:endParaRPr lang="en-GB" dirty="0" smtClean="0"/>
          </a:p>
          <a:p>
            <a:endParaRPr lang="en-GB" dirty="0" smtClean="0"/>
          </a:p>
          <a:p>
            <a:r>
              <a:rPr lang="en-GB" dirty="0" smtClean="0"/>
              <a:t>Users Concerns</a:t>
            </a:r>
          </a:p>
          <a:p>
            <a:pPr lvl="1"/>
            <a:r>
              <a:rPr lang="en-GB" dirty="0" smtClean="0"/>
              <a:t>Software project scepticism</a:t>
            </a:r>
          </a:p>
          <a:p>
            <a:pPr lvl="2"/>
            <a:r>
              <a:rPr lang="en-GB" dirty="0" smtClean="0"/>
              <a:t>Previous software projects had not gone well</a:t>
            </a:r>
          </a:p>
          <a:p>
            <a:pPr lvl="1"/>
            <a:r>
              <a:rPr lang="en-GB" dirty="0" smtClean="0"/>
              <a:t>Feeling of a lack of control</a:t>
            </a:r>
          </a:p>
          <a:p>
            <a:pPr lvl="2"/>
            <a:r>
              <a:rPr lang="en-GB" dirty="0" smtClean="0"/>
              <a:t>Each different science group has unique requirements</a:t>
            </a:r>
          </a:p>
          <a:p>
            <a:pPr lvl="1"/>
            <a:r>
              <a:rPr lang="en-GB" dirty="0" smtClean="0"/>
              <a:t>Considered the problem too large</a:t>
            </a:r>
          </a:p>
          <a:p>
            <a:pPr lvl="2"/>
            <a:r>
              <a:rPr lang="en-GB" dirty="0" smtClean="0"/>
              <a:t>Previous projects had only tackled one technique or provided basic support across a wider range</a:t>
            </a:r>
          </a:p>
          <a:p>
            <a:endParaRPr lang="en-GB" dirty="0" smtClean="0"/>
          </a:p>
        </p:txBody>
      </p:sp>
      <p:sp>
        <p:nvSpPr>
          <p:cNvPr id="37892" name="Slide Number Placeholder 3"/>
          <p:cNvSpPr>
            <a:spLocks noGrp="1"/>
          </p:cNvSpPr>
          <p:nvPr>
            <p:ph type="sldNum" sz="quarter" idx="5"/>
          </p:nvPr>
        </p:nvSpPr>
        <p:spPr>
          <a:noFill/>
        </p:spPr>
        <p:txBody>
          <a:bodyPr/>
          <a:lstStyle/>
          <a:p>
            <a:fld id="{30506F2A-E0F2-4A61-95B2-5F8E56E278D5}" type="slidenum">
              <a:rPr lang="en-GB" smtClean="0"/>
              <a:pPr/>
              <a:t>40</a:t>
            </a:fld>
            <a:endParaRPr lang="en-GB" smtClean="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Image Placeholder 1"/>
          <p:cNvSpPr>
            <a:spLocks noGrp="1" noRot="1" noChangeAspect="1" noTextEdit="1"/>
          </p:cNvSpPr>
          <p:nvPr>
            <p:ph type="sldImg"/>
          </p:nvPr>
        </p:nvSpPr>
        <p:spPr>
          <a:ln/>
        </p:spPr>
      </p:sp>
      <p:sp>
        <p:nvSpPr>
          <p:cNvPr id="38915" name="Notes Placeholder 2"/>
          <p:cNvSpPr>
            <a:spLocks noGrp="1"/>
          </p:cNvSpPr>
          <p:nvPr>
            <p:ph type="body" idx="1"/>
          </p:nvPr>
        </p:nvSpPr>
        <p:spPr>
          <a:noFill/>
          <a:ln/>
        </p:spPr>
        <p:txBody>
          <a:bodyPr/>
          <a:lstStyle/>
          <a:p>
            <a:pPr eaLnBrk="1" hangingPunct="1"/>
            <a:r>
              <a:rPr lang="en-GB" dirty="0" smtClean="0"/>
              <a:t>So</a:t>
            </a:r>
            <a:r>
              <a:rPr lang="en-GB" baseline="0" dirty="0" smtClean="0"/>
              <a:t> we had to engage the scientists and give them control in the direction of the project.</a:t>
            </a:r>
          </a:p>
          <a:p>
            <a:pPr eaLnBrk="1" hangingPunct="1"/>
            <a:endParaRPr lang="en-GB" baseline="0" dirty="0" smtClean="0"/>
          </a:p>
          <a:p>
            <a:pPr eaLnBrk="1" hangingPunct="1"/>
            <a:r>
              <a:rPr lang="en-GB" baseline="0" dirty="0" smtClean="0"/>
              <a:t>Now we couldn’t talk in depth to all of the 1600 users of ISIS, or indeed all of the instrument scientists for every </a:t>
            </a:r>
            <a:r>
              <a:rPr lang="en-GB" baseline="0" dirty="0" err="1" smtClean="0"/>
              <a:t>beamline</a:t>
            </a:r>
            <a:r>
              <a:rPr lang="en-GB" baseline="0" dirty="0" smtClean="0"/>
              <a:t>.</a:t>
            </a:r>
          </a:p>
          <a:p>
            <a:pPr eaLnBrk="1" hangingPunct="1"/>
            <a:endParaRPr lang="en-GB" baseline="0" dirty="0" smtClean="0"/>
          </a:p>
          <a:p>
            <a:pPr eaLnBrk="1" hangingPunct="1"/>
            <a:r>
              <a:rPr lang="en-GB" baseline="0" dirty="0" smtClean="0"/>
              <a:t>So we set up a scientific steering committee that enable that two way communication, and control the project direction through introducing and prioritising requirements for the development team to concentrate on.</a:t>
            </a:r>
            <a:endParaRPr lang="en-GB" dirty="0" smtClean="0"/>
          </a:p>
        </p:txBody>
      </p:sp>
      <p:sp>
        <p:nvSpPr>
          <p:cNvPr id="38916" name="Slide Number Placeholder 3"/>
          <p:cNvSpPr>
            <a:spLocks noGrp="1"/>
          </p:cNvSpPr>
          <p:nvPr>
            <p:ph type="sldNum" sz="quarter" idx="5"/>
          </p:nvPr>
        </p:nvSpPr>
        <p:spPr>
          <a:noFill/>
        </p:spPr>
        <p:txBody>
          <a:bodyPr/>
          <a:lstStyle/>
          <a:p>
            <a:fld id="{7AAF41E4-A239-445F-B2AE-11BC66A9C2AB}" type="slidenum">
              <a:rPr lang="en-GB" smtClean="0"/>
              <a:pPr/>
              <a:t>41</a:t>
            </a:fld>
            <a:endParaRPr lang="en-GB" smtClean="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Slide Image Placeholder 1"/>
          <p:cNvSpPr>
            <a:spLocks noGrp="1" noRot="1" noChangeAspect="1" noTextEdit="1"/>
          </p:cNvSpPr>
          <p:nvPr>
            <p:ph type="sldImg"/>
          </p:nvPr>
        </p:nvSpPr>
        <p:spPr>
          <a:ln/>
        </p:spPr>
      </p:sp>
      <p:sp>
        <p:nvSpPr>
          <p:cNvPr id="39939" name="Notes Placeholder 2"/>
          <p:cNvSpPr>
            <a:spLocks noGrp="1"/>
          </p:cNvSpPr>
          <p:nvPr>
            <p:ph type="body" idx="1"/>
          </p:nvPr>
        </p:nvSpPr>
        <p:spPr>
          <a:noFill/>
          <a:ln/>
        </p:spPr>
        <p:txBody>
          <a:bodyPr/>
          <a:lstStyle/>
          <a:p>
            <a:r>
              <a:rPr lang="en-GB" dirty="0" smtClean="0"/>
              <a:t>There come</a:t>
            </a:r>
            <a:r>
              <a:rPr lang="en-GB" baseline="0" dirty="0" smtClean="0"/>
              <a:t> a time near the start of every project where you need to consider how you should actually manage and perform the development.</a:t>
            </a:r>
          </a:p>
          <a:p>
            <a:r>
              <a:rPr lang="en-GB" baseline="0" dirty="0" smtClean="0"/>
              <a:t>You need to select a development methodology that best matches the challenges of your particular project.</a:t>
            </a:r>
          </a:p>
          <a:p>
            <a:endParaRPr lang="en-GB" baseline="0" dirty="0" smtClean="0"/>
          </a:p>
          <a:p>
            <a:r>
              <a:rPr lang="en-GB" baseline="0" dirty="0" smtClean="0"/>
              <a:t>In the case of Mantid the prime challenges were</a:t>
            </a:r>
          </a:p>
          <a:p>
            <a:pPr marL="857250" lvl="1" indent="-457200"/>
            <a:r>
              <a:rPr lang="en-GB" dirty="0" smtClean="0"/>
              <a:t>Handling the changing scientific requirement</a:t>
            </a:r>
          </a:p>
          <a:p>
            <a:pPr marL="857250" lvl="1" indent="-457200"/>
            <a:r>
              <a:rPr lang="en-GB" dirty="0" smtClean="0"/>
              <a:t>Ensuring the project</a:t>
            </a:r>
            <a:r>
              <a:rPr lang="en-GB" baseline="0" dirty="0" smtClean="0"/>
              <a:t> was r</a:t>
            </a:r>
            <a:r>
              <a:rPr lang="en-GB" dirty="0" smtClean="0"/>
              <a:t>esponsive to changing requirements without sacrificing too much robustness of the code</a:t>
            </a:r>
          </a:p>
          <a:p>
            <a:pPr marL="857250" lvl="1" indent="-457200"/>
            <a:r>
              <a:rPr lang="en-GB" dirty="0" smtClean="0"/>
              <a:t>Doing this allows you to</a:t>
            </a:r>
            <a:r>
              <a:rPr lang="en-GB" baseline="0" dirty="0" smtClean="0"/>
              <a:t> keep the s</a:t>
            </a:r>
            <a:r>
              <a:rPr lang="en-GB" dirty="0" smtClean="0"/>
              <a:t>cientists involved at a much closer level, and keeps them buying into the project</a:t>
            </a:r>
          </a:p>
          <a:p>
            <a:pPr marL="857250" lvl="1" indent="-457200"/>
            <a:r>
              <a:rPr lang="en-GB" dirty="0" smtClean="0"/>
              <a:t>The need to balance Testing and other QA</a:t>
            </a:r>
            <a:r>
              <a:rPr lang="en-GB" baseline="0" dirty="0" smtClean="0"/>
              <a:t> activities against the time and resource required to do them</a:t>
            </a:r>
            <a:endParaRPr lang="en-GB" dirty="0" smtClean="0"/>
          </a:p>
          <a:p>
            <a:endParaRPr lang="en-GB" dirty="0" smtClean="0"/>
          </a:p>
          <a:p>
            <a:endParaRPr lang="en-GB" dirty="0" smtClean="0"/>
          </a:p>
        </p:txBody>
      </p:sp>
      <p:sp>
        <p:nvSpPr>
          <p:cNvPr id="39940" name="Slide Number Placeholder 3"/>
          <p:cNvSpPr>
            <a:spLocks noGrp="1"/>
          </p:cNvSpPr>
          <p:nvPr>
            <p:ph type="sldNum" sz="quarter" idx="5"/>
          </p:nvPr>
        </p:nvSpPr>
        <p:spPr>
          <a:noFill/>
        </p:spPr>
        <p:txBody>
          <a:bodyPr/>
          <a:lstStyle/>
          <a:p>
            <a:fld id="{FD017D92-279C-4D00-B43B-A025511EF174}" type="slidenum">
              <a:rPr lang="en-GB" smtClean="0"/>
              <a:pPr/>
              <a:t>42</a:t>
            </a:fld>
            <a:endParaRPr lang="en-GB" smtClean="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p:spPr>
        <p:txBody>
          <a:bodyPr/>
          <a:lstStyle/>
          <a:p>
            <a:fld id="{FB4792E5-5CC0-4F3E-93CA-5AA8853237B0}" type="slidenum">
              <a:rPr lang="en-GB" smtClean="0"/>
              <a:pPr/>
              <a:t>43</a:t>
            </a:fld>
            <a:endParaRPr lang="en-GB" smtClean="0"/>
          </a:p>
        </p:txBody>
      </p:sp>
      <p:sp>
        <p:nvSpPr>
          <p:cNvPr id="40963" name="Rectangle 2"/>
          <p:cNvSpPr>
            <a:spLocks noGrp="1" noRot="1" noChangeAspect="1" noChangeArrowheads="1" noTextEdit="1"/>
          </p:cNvSpPr>
          <p:nvPr>
            <p:ph type="sldImg"/>
          </p:nvPr>
        </p:nvSpPr>
        <p:spPr>
          <a:ln/>
        </p:spPr>
      </p:sp>
      <p:sp>
        <p:nvSpPr>
          <p:cNvPr id="40964" name="Rectangle 3"/>
          <p:cNvSpPr>
            <a:spLocks noGrp="1" noChangeArrowheads="1"/>
          </p:cNvSpPr>
          <p:nvPr>
            <p:ph type="body" idx="1"/>
          </p:nvPr>
        </p:nvSpPr>
        <p:spPr>
          <a:noFill/>
          <a:ln/>
        </p:spPr>
        <p:txBody>
          <a:bodyPr/>
          <a:lstStyle/>
          <a:p>
            <a:pPr eaLnBrk="1" hangingPunct="1"/>
            <a:endParaRPr lang="en-GB" dirty="0" smtClean="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Image Placeholder 1"/>
          <p:cNvSpPr>
            <a:spLocks noGrp="1" noRot="1" noChangeAspect="1" noTextEdit="1"/>
          </p:cNvSpPr>
          <p:nvPr>
            <p:ph type="sldImg"/>
          </p:nvPr>
        </p:nvSpPr>
        <p:spPr>
          <a:ln/>
        </p:spPr>
      </p:sp>
      <p:sp>
        <p:nvSpPr>
          <p:cNvPr id="41987" name="Notes Placeholder 2"/>
          <p:cNvSpPr>
            <a:spLocks noGrp="1"/>
          </p:cNvSpPr>
          <p:nvPr>
            <p:ph type="body" idx="1"/>
          </p:nvPr>
        </p:nvSpPr>
        <p:spPr>
          <a:noFill/>
          <a:ln/>
        </p:spPr>
        <p:txBody>
          <a:bodyPr/>
          <a:lstStyle/>
          <a:p>
            <a:r>
              <a:rPr lang="en-GB" dirty="0" smtClean="0"/>
              <a:t>For those of you who know a little about the different</a:t>
            </a:r>
            <a:r>
              <a:rPr lang="en-GB" baseline="0" dirty="0" smtClean="0"/>
              <a:t> development methodologies  you might say, that sounds a bit like Scrum, or DSDM.  So Why not actually use scrum?</a:t>
            </a:r>
          </a:p>
          <a:p>
            <a:endParaRPr lang="en-GB" baseline="0" dirty="0" smtClean="0"/>
          </a:p>
          <a:p>
            <a:r>
              <a:rPr lang="en-GB" baseline="0" dirty="0" smtClean="0"/>
              <a:t>Well those are all examples of agile development methodologies.</a:t>
            </a:r>
          </a:p>
          <a:p>
            <a:r>
              <a:rPr lang="en-GB" baseline="0" dirty="0" smtClean="0"/>
              <a:t>	All of these examples have useful approaches</a:t>
            </a:r>
          </a:p>
          <a:p>
            <a:r>
              <a:rPr lang="en-GB" baseline="0" dirty="0" smtClean="0"/>
              <a:t>	but also have expected prerequisites such as </a:t>
            </a:r>
          </a:p>
          <a:p>
            <a:pPr lvl="3"/>
            <a:r>
              <a:rPr lang="en-GB" dirty="0" smtClean="0"/>
              <a:t>User secondment</a:t>
            </a:r>
          </a:p>
          <a:p>
            <a:pPr lvl="3"/>
            <a:r>
              <a:rPr lang="en-US" dirty="0" smtClean="0"/>
              <a:t>Continuous design</a:t>
            </a:r>
            <a:endParaRPr lang="en-GB" dirty="0" smtClean="0"/>
          </a:p>
          <a:p>
            <a:pPr lvl="3"/>
            <a:r>
              <a:rPr lang="en-GB" dirty="0" smtClean="0"/>
              <a:t>Pair programming</a:t>
            </a:r>
          </a:p>
          <a:p>
            <a:pPr lvl="3"/>
            <a:r>
              <a:rPr lang="en-GB" dirty="0" smtClean="0"/>
              <a:t>Fixed </a:t>
            </a:r>
            <a:r>
              <a:rPr lang="en-GB" dirty="0" err="1" smtClean="0"/>
              <a:t>timeboxing</a:t>
            </a:r>
            <a:endParaRPr lang="en-GB" dirty="0" smtClean="0"/>
          </a:p>
          <a:p>
            <a:pPr lvl="3"/>
            <a:endParaRPr lang="en-GB" dirty="0" smtClean="0"/>
          </a:p>
          <a:p>
            <a:pPr lvl="2"/>
            <a:r>
              <a:rPr lang="en-GB" dirty="0" smtClean="0"/>
              <a:t>These rarely fit perfectly with scientific programming</a:t>
            </a:r>
          </a:p>
          <a:p>
            <a:pPr lvl="1"/>
            <a:r>
              <a:rPr lang="en-GB" dirty="0" smtClean="0"/>
              <a:t>It is important to mould the methodology to fit the project</a:t>
            </a:r>
          </a:p>
          <a:p>
            <a:pPr lvl="2"/>
            <a:r>
              <a:rPr lang="en-GB" dirty="0" smtClean="0"/>
              <a:t>Not vice versa</a:t>
            </a:r>
          </a:p>
          <a:p>
            <a:pPr lvl="3"/>
            <a:endParaRPr lang="en-GB" dirty="0" smtClean="0"/>
          </a:p>
          <a:p>
            <a:endParaRPr lang="en-GB" dirty="0" smtClean="0"/>
          </a:p>
        </p:txBody>
      </p:sp>
      <p:sp>
        <p:nvSpPr>
          <p:cNvPr id="41988" name="Slide Number Placeholder 3"/>
          <p:cNvSpPr>
            <a:spLocks noGrp="1"/>
          </p:cNvSpPr>
          <p:nvPr>
            <p:ph type="sldNum" sz="quarter" idx="5"/>
          </p:nvPr>
        </p:nvSpPr>
        <p:spPr>
          <a:noFill/>
        </p:spPr>
        <p:txBody>
          <a:bodyPr/>
          <a:lstStyle/>
          <a:p>
            <a:fld id="{F8C07FA6-0A9F-4145-BA7A-03D3D2EF8743}" type="slidenum">
              <a:rPr lang="en-GB" smtClean="0"/>
              <a:pPr/>
              <a:t>44</a:t>
            </a:fld>
            <a:endParaRPr lang="en-GB" smtClean="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Image Placeholder 1"/>
          <p:cNvSpPr>
            <a:spLocks noGrp="1" noRot="1" noChangeAspect="1" noTextEdit="1"/>
          </p:cNvSpPr>
          <p:nvPr>
            <p:ph type="sldImg"/>
          </p:nvPr>
        </p:nvSpPr>
        <p:spPr>
          <a:ln/>
        </p:spPr>
      </p:sp>
      <p:sp>
        <p:nvSpPr>
          <p:cNvPr id="43011" name="Notes Placeholder 2"/>
          <p:cNvSpPr>
            <a:spLocks noGrp="1"/>
          </p:cNvSpPr>
          <p:nvPr>
            <p:ph type="body" idx="1"/>
          </p:nvPr>
        </p:nvSpPr>
        <p:spPr>
          <a:noFill/>
          <a:ln/>
        </p:spPr>
        <p:txBody>
          <a:bodyPr/>
          <a:lstStyle/>
          <a:p>
            <a:r>
              <a:rPr lang="en-GB" dirty="0" smtClean="0"/>
              <a:t>So one of the aspects of agile development</a:t>
            </a:r>
            <a:r>
              <a:rPr lang="en-GB" baseline="0" dirty="0" smtClean="0"/>
              <a:t> is frequent releases of you code.</a:t>
            </a:r>
          </a:p>
          <a:p>
            <a:r>
              <a:rPr lang="en-GB" baseline="0" dirty="0" smtClean="0"/>
              <a:t>Of course any release of your code must be tested and that adds overhead to every release you do, and that is before you consider </a:t>
            </a:r>
          </a:p>
          <a:p>
            <a:pPr lvl="1">
              <a:buFont typeface="Arial" pitchFamily="34" charset="0"/>
              <a:buChar char="•"/>
            </a:pPr>
            <a:r>
              <a:rPr lang="en-GB" baseline="0" dirty="0" smtClean="0"/>
              <a:t>writing release notes</a:t>
            </a:r>
          </a:p>
          <a:p>
            <a:pPr lvl="1">
              <a:buFont typeface="Arial" pitchFamily="34" charset="0"/>
              <a:buChar char="•"/>
            </a:pPr>
            <a:r>
              <a:rPr lang="en-GB" baseline="0" dirty="0" smtClean="0"/>
              <a:t>packaging the software</a:t>
            </a:r>
          </a:p>
          <a:p>
            <a:pPr lvl="1">
              <a:buFont typeface="Arial" pitchFamily="34" charset="0"/>
              <a:buChar char="•"/>
            </a:pPr>
            <a:r>
              <a:rPr lang="en-GB" baseline="0" dirty="0" smtClean="0"/>
              <a:t>informing all your users </a:t>
            </a:r>
          </a:p>
          <a:p>
            <a:pPr lvl="1">
              <a:buFont typeface="Arial" pitchFamily="34" charset="0"/>
              <a:buChar char="•"/>
            </a:pPr>
            <a:r>
              <a:rPr lang="en-GB" baseline="0" dirty="0" smtClean="0"/>
              <a:t>and training on the new functionality.</a:t>
            </a:r>
          </a:p>
          <a:p>
            <a:pPr lvl="0">
              <a:buFont typeface="Arial" pitchFamily="34" charset="0"/>
              <a:buNone/>
            </a:pPr>
            <a:r>
              <a:rPr lang="en-GB" baseline="0" dirty="0" smtClean="0"/>
              <a:t>Now all of this extra work may make you think that you don’t want to do releases too frequently, but you cannot underestimate the value of being able to work closely with the instrument scientists. </a:t>
            </a:r>
          </a:p>
          <a:p>
            <a:pPr lvl="0">
              <a:buFont typeface="Arial" pitchFamily="34" charset="0"/>
              <a:buNone/>
            </a:pPr>
            <a:r>
              <a:rPr lang="en-GB" baseline="0" dirty="0" smtClean="0"/>
              <a:t>To be able to develop something to a possible vague guideline and immediately provide him a working copy of his code for feedback.  Or be able to produce very rapid releases to solve time critical issues.</a:t>
            </a:r>
          </a:p>
          <a:p>
            <a:pPr lvl="0">
              <a:buFont typeface="Arial" pitchFamily="34" charset="0"/>
              <a:buNone/>
            </a:pPr>
            <a:endParaRPr lang="en-GB" baseline="0" dirty="0" smtClean="0"/>
          </a:p>
          <a:p>
            <a:pPr marL="457200" indent="-457200">
              <a:defRPr/>
            </a:pPr>
            <a:r>
              <a:rPr lang="en-GB" dirty="0" smtClean="0"/>
              <a:t>Solution  - Automation and Dual release streams</a:t>
            </a:r>
          </a:p>
          <a:p>
            <a:pPr marL="857250" lvl="1" indent="-457200">
              <a:defRPr/>
            </a:pPr>
            <a:r>
              <a:rPr lang="en-US" dirty="0" smtClean="0"/>
              <a:t>Official releases: 4-6 weeks apart</a:t>
            </a:r>
          </a:p>
          <a:p>
            <a:pPr marL="1257300" lvl="2" indent="-457200">
              <a:defRPr/>
            </a:pPr>
            <a:r>
              <a:rPr lang="en-US" dirty="0" smtClean="0"/>
              <a:t>Manual, performance and usability testing</a:t>
            </a:r>
          </a:p>
          <a:p>
            <a:pPr marL="1257300" lvl="2" indent="-457200">
              <a:defRPr/>
            </a:pPr>
            <a:r>
              <a:rPr lang="en-US" dirty="0" smtClean="0"/>
              <a:t>Release notes, announcements, documentation, training</a:t>
            </a:r>
          </a:p>
          <a:p>
            <a:pPr marL="857250" lvl="1" indent="-457200">
              <a:defRPr/>
            </a:pPr>
            <a:r>
              <a:rPr lang="en-US" dirty="0" smtClean="0"/>
              <a:t>Development releases: Daily</a:t>
            </a:r>
          </a:p>
          <a:p>
            <a:pPr marL="1257300" lvl="2" indent="-457200">
              <a:defRPr/>
            </a:pPr>
            <a:r>
              <a:rPr lang="en-US" dirty="0" smtClean="0"/>
              <a:t>Automated unit and system tests</a:t>
            </a:r>
          </a:p>
          <a:p>
            <a:pPr marL="1257300" lvl="2" indent="-457200">
              <a:defRPr/>
            </a:pPr>
            <a:r>
              <a:rPr lang="en-US" dirty="0" smtClean="0"/>
              <a:t>Rapid response to issues, interactive development</a:t>
            </a:r>
            <a:endParaRPr lang="en-GB" baseline="0" dirty="0" smtClean="0"/>
          </a:p>
        </p:txBody>
      </p:sp>
      <p:sp>
        <p:nvSpPr>
          <p:cNvPr id="43012" name="Slide Number Placeholder 3"/>
          <p:cNvSpPr>
            <a:spLocks noGrp="1"/>
          </p:cNvSpPr>
          <p:nvPr>
            <p:ph type="sldNum" sz="quarter" idx="5"/>
          </p:nvPr>
        </p:nvSpPr>
        <p:spPr>
          <a:noFill/>
        </p:spPr>
        <p:txBody>
          <a:bodyPr/>
          <a:lstStyle/>
          <a:p>
            <a:fld id="{FF09EB4E-282F-4DA0-9B55-41618F12D97E}" type="slidenum">
              <a:rPr lang="en-GB" smtClean="0"/>
              <a:pPr/>
              <a:t>45</a:t>
            </a:fld>
            <a:endParaRPr lang="en-GB" smtClean="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Image Placeholder 1"/>
          <p:cNvSpPr>
            <a:spLocks noGrp="1" noRot="1" noChangeAspect="1" noTextEdit="1"/>
          </p:cNvSpPr>
          <p:nvPr>
            <p:ph type="sldImg"/>
          </p:nvPr>
        </p:nvSpPr>
        <p:spPr>
          <a:ln/>
        </p:spPr>
      </p:sp>
      <p:sp>
        <p:nvSpPr>
          <p:cNvPr id="44035" name="Notes Placeholder 2"/>
          <p:cNvSpPr>
            <a:spLocks noGrp="1"/>
          </p:cNvSpPr>
          <p:nvPr>
            <p:ph type="body" idx="1"/>
          </p:nvPr>
        </p:nvSpPr>
        <p:spPr>
          <a:noFill/>
          <a:ln/>
        </p:spPr>
        <p:txBody>
          <a:bodyPr/>
          <a:lstStyle/>
          <a:p>
            <a:endParaRPr lang="en-GB" smtClean="0"/>
          </a:p>
        </p:txBody>
      </p:sp>
      <p:sp>
        <p:nvSpPr>
          <p:cNvPr id="44036" name="Slide Number Placeholder 3"/>
          <p:cNvSpPr>
            <a:spLocks noGrp="1"/>
          </p:cNvSpPr>
          <p:nvPr>
            <p:ph type="sldNum" sz="quarter" idx="5"/>
          </p:nvPr>
        </p:nvSpPr>
        <p:spPr>
          <a:noFill/>
        </p:spPr>
        <p:txBody>
          <a:bodyPr/>
          <a:lstStyle/>
          <a:p>
            <a:fld id="{B14E3328-6891-4305-B506-0FEF871D6FB0}" type="slidenum">
              <a:rPr lang="en-GB" smtClean="0"/>
              <a:pPr/>
              <a:t>46</a:t>
            </a:fld>
            <a:endParaRPr lang="en-GB" smtClean="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Slide Image Placeholder 1"/>
          <p:cNvSpPr>
            <a:spLocks noGrp="1" noRot="1" noChangeAspect="1" noTextEdit="1"/>
          </p:cNvSpPr>
          <p:nvPr>
            <p:ph type="sldImg"/>
          </p:nvPr>
        </p:nvSpPr>
        <p:spPr>
          <a:ln/>
        </p:spPr>
      </p:sp>
      <p:sp>
        <p:nvSpPr>
          <p:cNvPr id="45059" name="Notes Placeholder 2"/>
          <p:cNvSpPr>
            <a:spLocks noGrp="1"/>
          </p:cNvSpPr>
          <p:nvPr>
            <p:ph type="body" idx="1"/>
          </p:nvPr>
        </p:nvSpPr>
        <p:spPr>
          <a:noFill/>
          <a:ln/>
        </p:spPr>
        <p:txBody>
          <a:bodyPr/>
          <a:lstStyle/>
          <a:p>
            <a:pPr eaLnBrk="1" hangingPunct="1">
              <a:lnSpc>
                <a:spcPct val="90000"/>
              </a:lnSpc>
              <a:defRPr/>
            </a:pPr>
            <a:r>
              <a:rPr lang="en-US" dirty="0" smtClean="0"/>
              <a:t>Flexibility</a:t>
            </a:r>
            <a:endParaRPr lang="en-GB" dirty="0" smtClean="0"/>
          </a:p>
          <a:p>
            <a:pPr lvl="1" eaLnBrk="1" hangingPunct="1">
              <a:lnSpc>
                <a:spcPct val="90000"/>
              </a:lnSpc>
              <a:defRPr/>
            </a:pPr>
            <a:r>
              <a:rPr lang="en-GB" dirty="0" smtClean="0"/>
              <a:t>Framework for Data Analysis </a:t>
            </a:r>
          </a:p>
          <a:p>
            <a:pPr lvl="2" eaLnBrk="1" hangingPunct="1">
              <a:lnSpc>
                <a:spcPct val="90000"/>
              </a:lnSpc>
              <a:defRPr/>
            </a:pPr>
            <a:r>
              <a:rPr lang="en-GB" dirty="0" smtClean="0"/>
              <a:t>not instrument or technique/dependent</a:t>
            </a:r>
          </a:p>
          <a:p>
            <a:pPr lvl="1" eaLnBrk="1" hangingPunct="1">
              <a:lnSpc>
                <a:spcPct val="90000"/>
              </a:lnSpc>
              <a:defRPr/>
            </a:pPr>
            <a:r>
              <a:rPr lang="en-US" dirty="0" smtClean="0"/>
              <a:t>Large and growing list of Algorithms</a:t>
            </a:r>
            <a:endParaRPr lang="en-GB" dirty="0" smtClean="0"/>
          </a:p>
          <a:p>
            <a:pPr lvl="1" eaLnBrk="1" hangingPunct="1">
              <a:lnSpc>
                <a:spcPct val="90000"/>
              </a:lnSpc>
              <a:defRPr/>
            </a:pPr>
            <a:r>
              <a:rPr lang="en-GB" dirty="0" smtClean="0"/>
              <a:t>Easily extensible</a:t>
            </a:r>
            <a:endParaRPr lang="en-US" dirty="0" smtClean="0"/>
          </a:p>
          <a:p>
            <a:pPr eaLnBrk="1" hangingPunct="1">
              <a:lnSpc>
                <a:spcPct val="90000"/>
              </a:lnSpc>
              <a:defRPr/>
            </a:pPr>
            <a:r>
              <a:rPr lang="en-GB" dirty="0" smtClean="0"/>
              <a:t>Non Functional</a:t>
            </a:r>
          </a:p>
          <a:p>
            <a:pPr lvl="1" eaLnBrk="1" hangingPunct="1">
              <a:lnSpc>
                <a:spcPct val="90000"/>
              </a:lnSpc>
              <a:defRPr/>
            </a:pPr>
            <a:r>
              <a:rPr lang="en-GB" dirty="0" smtClean="0"/>
              <a:t>Cross-platform</a:t>
            </a:r>
          </a:p>
          <a:p>
            <a:pPr lvl="2" eaLnBrk="1" hangingPunct="1">
              <a:lnSpc>
                <a:spcPct val="90000"/>
              </a:lnSpc>
              <a:defRPr/>
            </a:pPr>
            <a:r>
              <a:rPr lang="en-GB" dirty="0" smtClean="0"/>
              <a:t>Windows, Linux, Mac</a:t>
            </a:r>
          </a:p>
          <a:p>
            <a:pPr lvl="1" eaLnBrk="1" hangingPunct="1">
              <a:lnSpc>
                <a:spcPct val="90000"/>
              </a:lnSpc>
              <a:defRPr/>
            </a:pPr>
            <a:r>
              <a:rPr lang="en-GB" dirty="0" smtClean="0"/>
              <a:t>Large datasets</a:t>
            </a:r>
          </a:p>
          <a:p>
            <a:pPr lvl="1" eaLnBrk="1" hangingPunct="1">
              <a:lnSpc>
                <a:spcPct val="90000"/>
              </a:lnSpc>
              <a:defRPr/>
            </a:pPr>
            <a:r>
              <a:rPr lang="en-GB" dirty="0" smtClean="0"/>
              <a:t>Strict performance requirements</a:t>
            </a:r>
            <a:endParaRPr lang="en-US" dirty="0" smtClean="0"/>
          </a:p>
          <a:p>
            <a:endParaRPr lang="en-GB" dirty="0" smtClean="0"/>
          </a:p>
        </p:txBody>
      </p:sp>
      <p:sp>
        <p:nvSpPr>
          <p:cNvPr id="45060" name="Slide Number Placeholder 3"/>
          <p:cNvSpPr>
            <a:spLocks noGrp="1"/>
          </p:cNvSpPr>
          <p:nvPr>
            <p:ph type="sldNum" sz="quarter" idx="5"/>
          </p:nvPr>
        </p:nvSpPr>
        <p:spPr>
          <a:noFill/>
        </p:spPr>
        <p:txBody>
          <a:bodyPr/>
          <a:lstStyle/>
          <a:p>
            <a:fld id="{870E166C-7E82-4175-853E-BBD35D029869}" type="slidenum">
              <a:rPr lang="en-GB" smtClean="0"/>
              <a:pPr/>
              <a:t>47</a:t>
            </a:fld>
            <a:endParaRPr lang="en-GB" smtClean="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Slide Image Placeholder 1"/>
          <p:cNvSpPr>
            <a:spLocks noGrp="1" noRot="1" noChangeAspect="1" noTextEdit="1"/>
          </p:cNvSpPr>
          <p:nvPr>
            <p:ph type="sldImg"/>
          </p:nvPr>
        </p:nvSpPr>
        <p:spPr>
          <a:ln/>
        </p:spPr>
      </p:sp>
      <p:sp>
        <p:nvSpPr>
          <p:cNvPr id="46083" name="Notes Placeholder 2"/>
          <p:cNvSpPr>
            <a:spLocks noGrp="1"/>
          </p:cNvSpPr>
          <p:nvPr>
            <p:ph type="body" idx="1"/>
          </p:nvPr>
        </p:nvSpPr>
        <p:spPr>
          <a:noFill/>
          <a:ln/>
        </p:spPr>
        <p:txBody>
          <a:bodyPr/>
          <a:lstStyle/>
          <a:p>
            <a:r>
              <a:rPr lang="en-GB" dirty="0" smtClean="0"/>
              <a:t>Separation of Data and Algorithms</a:t>
            </a:r>
          </a:p>
          <a:p>
            <a:r>
              <a:rPr lang="en-GB" dirty="0" smtClean="0"/>
              <a:t>Encapsulated “User Code”</a:t>
            </a:r>
          </a:p>
          <a:p>
            <a:pPr lvl="1"/>
            <a:r>
              <a:rPr lang="en-GB" dirty="0" smtClean="0"/>
              <a:t>Algorithms</a:t>
            </a:r>
          </a:p>
          <a:p>
            <a:pPr lvl="1"/>
            <a:r>
              <a:rPr lang="en-GB" dirty="0" smtClean="0"/>
              <a:t>Workspaces</a:t>
            </a:r>
          </a:p>
          <a:p>
            <a:r>
              <a:rPr lang="en-GB" dirty="0" smtClean="0"/>
              <a:t>Use of well designed interfaces</a:t>
            </a:r>
          </a:p>
          <a:p>
            <a:r>
              <a:rPr lang="en-GB" dirty="0" smtClean="0"/>
              <a:t>Reuse of existing components</a:t>
            </a:r>
          </a:p>
          <a:p>
            <a:r>
              <a:rPr lang="en-GB" dirty="0" smtClean="0"/>
              <a:t>Careful memory management</a:t>
            </a:r>
          </a:p>
          <a:p>
            <a:pPr lvl="1"/>
            <a:r>
              <a:rPr lang="en-US" dirty="0" smtClean="0"/>
              <a:t>Graceful degradation</a:t>
            </a:r>
            <a:endParaRPr lang="en-GB" dirty="0" smtClean="0"/>
          </a:p>
          <a:p>
            <a:r>
              <a:rPr lang="en-US" dirty="0" smtClean="0"/>
              <a:t>Powerful, but easy to use scripting</a:t>
            </a:r>
          </a:p>
          <a:p>
            <a:pPr lvl="1"/>
            <a:r>
              <a:rPr lang="en-US" dirty="0" smtClean="0"/>
              <a:t>To build individual analysis chains from separate algorithms – like </a:t>
            </a:r>
            <a:r>
              <a:rPr lang="en-US" dirty="0" err="1" smtClean="0"/>
              <a:t>lego</a:t>
            </a:r>
            <a:endParaRPr lang="en-GB" dirty="0" smtClean="0"/>
          </a:p>
          <a:p>
            <a:endParaRPr lang="en-GB" dirty="0" smtClean="0"/>
          </a:p>
        </p:txBody>
      </p:sp>
      <p:sp>
        <p:nvSpPr>
          <p:cNvPr id="46084" name="Slide Number Placeholder 3"/>
          <p:cNvSpPr>
            <a:spLocks noGrp="1"/>
          </p:cNvSpPr>
          <p:nvPr>
            <p:ph type="sldNum" sz="quarter" idx="5"/>
          </p:nvPr>
        </p:nvSpPr>
        <p:spPr>
          <a:noFill/>
        </p:spPr>
        <p:txBody>
          <a:bodyPr/>
          <a:lstStyle/>
          <a:p>
            <a:fld id="{878630BA-B31C-4D3B-9FBD-8BF65E921AE8}" type="slidenum">
              <a:rPr lang="en-GB" smtClean="0"/>
              <a:pPr/>
              <a:t>48</a:t>
            </a:fld>
            <a:endParaRPr lang="en-GB" smtClean="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p:cNvSpPr>
            <a:spLocks noGrp="1" noChangeArrowheads="1"/>
          </p:cNvSpPr>
          <p:nvPr>
            <p:ph type="sldNum" sz="quarter" idx="5"/>
          </p:nvPr>
        </p:nvSpPr>
        <p:spPr>
          <a:noFill/>
        </p:spPr>
        <p:txBody>
          <a:bodyPr/>
          <a:lstStyle/>
          <a:p>
            <a:fld id="{6041833A-3059-4418-8F70-235B0980422B}" type="slidenum">
              <a:rPr lang="en-GB" smtClean="0"/>
              <a:pPr/>
              <a:t>49</a:t>
            </a:fld>
            <a:endParaRPr lang="en-GB" smtClean="0"/>
          </a:p>
        </p:txBody>
      </p:sp>
      <p:sp>
        <p:nvSpPr>
          <p:cNvPr id="47107" name="Rectangle 2"/>
          <p:cNvSpPr>
            <a:spLocks noGrp="1" noRot="1" noChangeAspect="1" noChangeArrowheads="1" noTextEdit="1"/>
          </p:cNvSpPr>
          <p:nvPr>
            <p:ph type="sldImg"/>
          </p:nvPr>
        </p:nvSpPr>
        <p:spPr>
          <a:ln/>
        </p:spPr>
      </p:sp>
      <p:sp>
        <p:nvSpPr>
          <p:cNvPr id="47108" name="Rectangle 3"/>
          <p:cNvSpPr>
            <a:spLocks noGrp="1" noChangeArrowheads="1"/>
          </p:cNvSpPr>
          <p:nvPr>
            <p:ph type="body" idx="1"/>
          </p:nvPr>
        </p:nvSpPr>
        <p:spPr>
          <a:noFill/>
          <a:ln/>
        </p:spPr>
        <p:txBody>
          <a:bodyPr/>
          <a:lstStyle/>
          <a:p>
            <a:pPr eaLnBrk="1" hangingPunct="1"/>
            <a:endParaRPr lang="en-GB"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p:spPr>
        <p:txBody>
          <a:bodyPr/>
          <a:lstStyle/>
          <a:p>
            <a:pPr algn="r" rtl="0" eaLnBrk="0" fontAlgn="base" hangingPunct="0">
              <a:spcBef>
                <a:spcPct val="0"/>
              </a:spcBef>
              <a:spcAft>
                <a:spcPct val="0"/>
              </a:spcAft>
            </a:pPr>
            <a:fld id="{D235D269-8E16-441B-9557-A35C155E746E}" type="slidenum">
              <a:rPr lang="en-US" sz="1200" kern="1200">
                <a:solidFill>
                  <a:srgbClr val="000000"/>
                </a:solidFill>
                <a:latin typeface="Lucida Grande" pitchFamily="84" charset="0"/>
                <a:cs typeface="+mn-cs"/>
              </a:rPr>
              <a:pPr algn="r" rtl="0" eaLnBrk="0" fontAlgn="base" hangingPunct="0">
                <a:spcBef>
                  <a:spcPct val="0"/>
                </a:spcBef>
                <a:spcAft>
                  <a:spcPct val="0"/>
                </a:spcAft>
              </a:pPr>
              <a:t>5</a:t>
            </a:fld>
            <a:endParaRPr lang="en-US" sz="1200" kern="1200">
              <a:solidFill>
                <a:srgbClr val="000000"/>
              </a:solidFill>
              <a:latin typeface="Lucida Grande" pitchFamily="84" charset="0"/>
              <a:cs typeface="+mn-cs"/>
            </a:endParaRPr>
          </a:p>
        </p:txBody>
      </p:sp>
      <p:sp>
        <p:nvSpPr>
          <p:cNvPr id="55299" name="Rectangle 2"/>
          <p:cNvSpPr>
            <a:spLocks noGrp="1" noRot="1" noChangeAspect="1" noChangeArrowheads="1" noTextEdit="1"/>
          </p:cNvSpPr>
          <p:nvPr>
            <p:ph type="sldImg"/>
          </p:nvPr>
        </p:nvSpPr>
        <p:spPr>
          <a:ln/>
        </p:spPr>
      </p:sp>
      <p:sp>
        <p:nvSpPr>
          <p:cNvPr id="55300" name="Rectangle 3"/>
          <p:cNvSpPr>
            <a:spLocks noGrp="1" noChangeArrowheads="1"/>
          </p:cNvSpPr>
          <p:nvPr>
            <p:ph type="body" idx="1"/>
          </p:nvPr>
        </p:nvSpPr>
        <p:spPr>
          <a:xfrm>
            <a:off x="685800" y="4343400"/>
            <a:ext cx="5486400" cy="4114800"/>
          </a:xfrm>
          <a:noFill/>
          <a:ln/>
        </p:spPr>
        <p:txBody>
          <a:bodyPr/>
          <a:lstStyle/>
          <a:p>
            <a:pPr eaLnBrk="1" hangingPunct="1"/>
            <a:endParaRPr lang="en-GB" smtClean="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p:cNvSpPr>
            <a:spLocks noGrp="1" noChangeArrowheads="1"/>
          </p:cNvSpPr>
          <p:nvPr>
            <p:ph type="sldNum" sz="quarter" idx="5"/>
          </p:nvPr>
        </p:nvSpPr>
        <p:spPr>
          <a:noFill/>
        </p:spPr>
        <p:txBody>
          <a:bodyPr/>
          <a:lstStyle/>
          <a:p>
            <a:fld id="{77071C8C-D376-4403-8236-53882CCBE78B}" type="slidenum">
              <a:rPr lang="en-GB" smtClean="0"/>
              <a:pPr/>
              <a:t>50</a:t>
            </a:fld>
            <a:endParaRPr lang="en-GB" smtClean="0"/>
          </a:p>
        </p:txBody>
      </p:sp>
      <p:sp>
        <p:nvSpPr>
          <p:cNvPr id="48131" name="Rectangle 2"/>
          <p:cNvSpPr>
            <a:spLocks noGrp="1" noRot="1" noChangeAspect="1" noChangeArrowheads="1" noTextEdit="1"/>
          </p:cNvSpPr>
          <p:nvPr>
            <p:ph type="sldImg"/>
          </p:nvPr>
        </p:nvSpPr>
        <p:spPr>
          <a:ln/>
        </p:spPr>
      </p:sp>
      <p:sp>
        <p:nvSpPr>
          <p:cNvPr id="48132" name="Rectangle 3"/>
          <p:cNvSpPr>
            <a:spLocks noGrp="1" noChangeArrowheads="1"/>
          </p:cNvSpPr>
          <p:nvPr>
            <p:ph type="body" idx="1"/>
          </p:nvPr>
        </p:nvSpPr>
        <p:spPr>
          <a:noFill/>
          <a:ln/>
        </p:spPr>
        <p:txBody>
          <a:bodyPr/>
          <a:lstStyle/>
          <a:p>
            <a:pPr eaLnBrk="1" hangingPunct="1"/>
            <a:endParaRPr lang="en-GB" smtClean="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p:spPr>
        <p:txBody>
          <a:bodyPr/>
          <a:lstStyle/>
          <a:p>
            <a:fld id="{4942E2C4-25D6-4AEE-B550-89CFDEF8D9D2}" type="slidenum">
              <a:rPr lang="en-GB" smtClean="0"/>
              <a:pPr/>
              <a:t>51</a:t>
            </a:fld>
            <a:endParaRPr lang="en-GB" smtClean="0"/>
          </a:p>
        </p:txBody>
      </p:sp>
      <p:sp>
        <p:nvSpPr>
          <p:cNvPr id="49155" name="Rectangle 2"/>
          <p:cNvSpPr>
            <a:spLocks noGrp="1" noRot="1" noChangeAspect="1" noChangeArrowheads="1" noTextEdit="1"/>
          </p:cNvSpPr>
          <p:nvPr>
            <p:ph type="sldImg"/>
          </p:nvPr>
        </p:nvSpPr>
        <p:spPr>
          <a:ln/>
        </p:spPr>
      </p:sp>
      <p:sp>
        <p:nvSpPr>
          <p:cNvPr id="49156" name="Rectangle 3"/>
          <p:cNvSpPr>
            <a:spLocks noGrp="1" noChangeArrowheads="1"/>
          </p:cNvSpPr>
          <p:nvPr>
            <p:ph type="body" idx="1"/>
          </p:nvPr>
        </p:nvSpPr>
        <p:spPr>
          <a:noFill/>
          <a:ln/>
        </p:spPr>
        <p:txBody>
          <a:bodyPr/>
          <a:lstStyle/>
          <a:p>
            <a:pPr eaLnBrk="1" hangingPunct="1"/>
            <a:endParaRPr lang="en-GB" smtClean="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1294D895-8107-426F-94AE-89C13E79BD2E}" type="slidenum">
              <a:rPr lang="en-GB" smtClean="0"/>
              <a:pPr/>
              <a:t>52</a:t>
            </a:fld>
            <a:endParaRPr lang="en-GB" smtClean="0"/>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p:spPr>
        <p:txBody>
          <a:bodyPr/>
          <a:lstStyle/>
          <a:p>
            <a:pPr eaLnBrk="1" hangingPunct="1"/>
            <a:endParaRPr lang="en-GB" smtClean="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Slide Image Placeholder 1"/>
          <p:cNvSpPr>
            <a:spLocks noGrp="1" noRot="1" noChangeAspect="1" noTextEdit="1"/>
          </p:cNvSpPr>
          <p:nvPr>
            <p:ph type="sldImg"/>
          </p:nvPr>
        </p:nvSpPr>
        <p:spPr>
          <a:ln/>
        </p:spPr>
      </p:sp>
      <p:sp>
        <p:nvSpPr>
          <p:cNvPr id="51203" name="Notes Placeholder 2"/>
          <p:cNvSpPr>
            <a:spLocks noGrp="1"/>
          </p:cNvSpPr>
          <p:nvPr>
            <p:ph type="body" idx="1"/>
          </p:nvPr>
        </p:nvSpPr>
        <p:spPr>
          <a:noFill/>
          <a:ln/>
        </p:spPr>
        <p:txBody>
          <a:bodyPr/>
          <a:lstStyle/>
          <a:p>
            <a:endParaRPr lang="en-GB" smtClean="0"/>
          </a:p>
        </p:txBody>
      </p:sp>
      <p:sp>
        <p:nvSpPr>
          <p:cNvPr id="51204" name="Slide Number Placeholder 3"/>
          <p:cNvSpPr>
            <a:spLocks noGrp="1"/>
          </p:cNvSpPr>
          <p:nvPr>
            <p:ph type="sldNum" sz="quarter" idx="5"/>
          </p:nvPr>
        </p:nvSpPr>
        <p:spPr>
          <a:noFill/>
        </p:spPr>
        <p:txBody>
          <a:bodyPr/>
          <a:lstStyle/>
          <a:p>
            <a:fld id="{EF5E664D-5AE7-4300-8542-DEB00810D9E7}" type="slidenum">
              <a:rPr lang="en-GB" smtClean="0"/>
              <a:pPr/>
              <a:t>53</a:t>
            </a:fld>
            <a:endParaRPr lang="en-GB" smtClean="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a:spLocks noGrp="1" noChangeArrowheads="1"/>
          </p:cNvSpPr>
          <p:nvPr>
            <p:ph type="sldNum" sz="quarter" idx="5"/>
          </p:nvPr>
        </p:nvSpPr>
        <p:spPr>
          <a:noFill/>
        </p:spPr>
        <p:txBody>
          <a:bodyPr/>
          <a:lstStyle/>
          <a:p>
            <a:fld id="{E1A1DC87-D9CC-4EB3-84ED-D0F5FC076CED}" type="slidenum">
              <a:rPr lang="en-GB" smtClean="0"/>
              <a:pPr/>
              <a:t>54</a:t>
            </a:fld>
            <a:endParaRPr lang="en-GB" smtClean="0"/>
          </a:p>
        </p:txBody>
      </p:sp>
      <p:sp>
        <p:nvSpPr>
          <p:cNvPr id="52227" name="Rectangle 2"/>
          <p:cNvSpPr>
            <a:spLocks noGrp="1" noRot="1" noChangeAspect="1" noChangeArrowheads="1" noTextEdit="1"/>
          </p:cNvSpPr>
          <p:nvPr>
            <p:ph type="sldImg"/>
          </p:nvPr>
        </p:nvSpPr>
        <p:spPr>
          <a:ln/>
        </p:spPr>
      </p:sp>
      <p:sp>
        <p:nvSpPr>
          <p:cNvPr id="52228" name="Rectangle 3"/>
          <p:cNvSpPr>
            <a:spLocks noGrp="1" noChangeArrowheads="1"/>
          </p:cNvSpPr>
          <p:nvPr>
            <p:ph type="body" idx="1"/>
          </p:nvPr>
        </p:nvSpPr>
        <p:spPr>
          <a:noFill/>
          <a:ln/>
        </p:spPr>
        <p:txBody>
          <a:bodyPr/>
          <a:lstStyle/>
          <a:p>
            <a:pPr eaLnBrk="1" hangingPunct="1"/>
            <a:r>
              <a:rPr lang="en-GB" dirty="0" smtClean="0"/>
              <a:t>Summary:</a:t>
            </a:r>
          </a:p>
          <a:p>
            <a:pPr eaLnBrk="1" hangingPunct="1"/>
            <a:endParaRPr lang="en-GB" dirty="0" smtClean="0"/>
          </a:p>
          <a:p>
            <a:pPr eaLnBrk="1" hangingPunct="1">
              <a:buFont typeface="Arial" pitchFamily="34" charset="0"/>
              <a:buChar char="•"/>
            </a:pPr>
            <a:r>
              <a:rPr lang="en-GB" dirty="0" smtClean="0"/>
              <a:t> Plan</a:t>
            </a:r>
            <a:r>
              <a:rPr lang="en-GB" baseline="0" dirty="0" smtClean="0"/>
              <a:t> your software work as a project</a:t>
            </a:r>
          </a:p>
          <a:p>
            <a:pPr eaLnBrk="1" hangingPunct="1">
              <a:buFont typeface="Arial" pitchFamily="34" charset="0"/>
              <a:buChar char="•"/>
            </a:pPr>
            <a:r>
              <a:rPr lang="en-GB" baseline="0" dirty="0" smtClean="0"/>
              <a:t> Fund it appropriately</a:t>
            </a:r>
          </a:p>
          <a:p>
            <a:pPr eaLnBrk="1" hangingPunct="1">
              <a:buFont typeface="Arial" pitchFamily="34" charset="0"/>
              <a:buChar char="•"/>
            </a:pPr>
            <a:r>
              <a:rPr lang="en-GB" baseline="0" dirty="0" smtClean="0"/>
              <a:t> Staff it with motivated, skilled people that have enough time</a:t>
            </a:r>
          </a:p>
          <a:p>
            <a:pPr eaLnBrk="1" hangingPunct="1">
              <a:buFont typeface="Arial" pitchFamily="34" charset="0"/>
              <a:buChar char="•"/>
            </a:pPr>
            <a:r>
              <a:rPr lang="en-GB" baseline="0" dirty="0" smtClean="0"/>
              <a:t> Project management is essential for anything other than very small projects</a:t>
            </a:r>
          </a:p>
          <a:p>
            <a:pPr eaLnBrk="1" hangingPunct="1">
              <a:buFont typeface="Arial" pitchFamily="34" charset="0"/>
              <a:buChar char="•"/>
            </a:pPr>
            <a:r>
              <a:rPr lang="en-GB" baseline="0" dirty="0" smtClean="0"/>
              <a:t> Do not jump into development</a:t>
            </a:r>
          </a:p>
          <a:p>
            <a:pPr lvl="1" eaLnBrk="1" hangingPunct="1">
              <a:buFont typeface="Arial" pitchFamily="34" charset="0"/>
              <a:buChar char="•"/>
            </a:pPr>
            <a:r>
              <a:rPr lang="en-GB" baseline="0" dirty="0" smtClean="0"/>
              <a:t> Take time to gather and analyse the requirements</a:t>
            </a:r>
          </a:p>
          <a:p>
            <a:pPr lvl="1" eaLnBrk="1" hangingPunct="1">
              <a:buFont typeface="Arial" pitchFamily="34" charset="0"/>
              <a:buChar char="•"/>
            </a:pPr>
            <a:r>
              <a:rPr lang="en-GB" baseline="0" dirty="0" smtClean="0"/>
              <a:t> Every day spent on design can remove three days of development</a:t>
            </a:r>
          </a:p>
          <a:p>
            <a:pPr eaLnBrk="1" hangingPunct="1">
              <a:buFont typeface="Arial" pitchFamily="34" charset="0"/>
              <a:buChar char="•"/>
            </a:pPr>
            <a:r>
              <a:rPr lang="en-GB" baseline="0" dirty="0" smtClean="0"/>
              <a:t> Project documentation is key to maintainability</a:t>
            </a:r>
          </a:p>
          <a:p>
            <a:pPr eaLnBrk="1" hangingPunct="1">
              <a:buFont typeface="Arial" pitchFamily="34" charset="0"/>
              <a:buChar char="•"/>
            </a:pPr>
            <a:r>
              <a:rPr lang="en-GB" baseline="0" dirty="0" smtClean="0"/>
              <a:t> Tests aren’t just for now, they are for the future, so automate and document</a:t>
            </a:r>
            <a:endParaRPr lang="en-GB" dirty="0" smtClean="0"/>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a:p>
        </p:txBody>
      </p:sp>
      <p:sp>
        <p:nvSpPr>
          <p:cNvPr id="4" name="Slide Number Placeholder 3"/>
          <p:cNvSpPr>
            <a:spLocks noGrp="1"/>
          </p:cNvSpPr>
          <p:nvPr>
            <p:ph type="sldNum" sz="quarter" idx="10"/>
          </p:nvPr>
        </p:nvSpPr>
        <p:spPr/>
        <p:txBody>
          <a:bodyPr/>
          <a:lstStyle/>
          <a:p>
            <a:pPr>
              <a:defRPr/>
            </a:pPr>
            <a:fld id="{EC76F5E5-C023-4380-89D7-F35B0D507A1F}" type="slidenum">
              <a:rPr lang="en-GB" smtClean="0"/>
              <a:pPr>
                <a:defRPr/>
              </a:pPr>
              <a:t>55</a:t>
            </a:fld>
            <a:endParaRPr lang="en-GB"/>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p:spPr>
        <p:txBody>
          <a:bodyPr/>
          <a:lstStyle/>
          <a:p>
            <a:pPr algn="r" rtl="0" eaLnBrk="0" fontAlgn="base" hangingPunct="0">
              <a:spcBef>
                <a:spcPct val="0"/>
              </a:spcBef>
              <a:spcAft>
                <a:spcPct val="0"/>
              </a:spcAft>
            </a:pPr>
            <a:fld id="{D235D269-8E16-441B-9557-A35C155E746E}" type="slidenum">
              <a:rPr lang="en-US" sz="1200" kern="1200">
                <a:solidFill>
                  <a:srgbClr val="000000"/>
                </a:solidFill>
                <a:latin typeface="Lucida Grande" pitchFamily="84" charset="0"/>
                <a:cs typeface="+mn-cs"/>
              </a:rPr>
              <a:pPr algn="r" rtl="0" eaLnBrk="0" fontAlgn="base" hangingPunct="0">
                <a:spcBef>
                  <a:spcPct val="0"/>
                </a:spcBef>
                <a:spcAft>
                  <a:spcPct val="0"/>
                </a:spcAft>
              </a:pPr>
              <a:t>6</a:t>
            </a:fld>
            <a:endParaRPr lang="en-US" sz="1200" kern="1200">
              <a:solidFill>
                <a:srgbClr val="000000"/>
              </a:solidFill>
              <a:latin typeface="Lucida Grande" pitchFamily="84" charset="0"/>
              <a:cs typeface="+mn-cs"/>
            </a:endParaRPr>
          </a:p>
        </p:txBody>
      </p:sp>
      <p:sp>
        <p:nvSpPr>
          <p:cNvPr id="55299" name="Rectangle 2"/>
          <p:cNvSpPr>
            <a:spLocks noGrp="1" noRot="1" noChangeAspect="1" noChangeArrowheads="1" noTextEdit="1"/>
          </p:cNvSpPr>
          <p:nvPr>
            <p:ph type="sldImg"/>
          </p:nvPr>
        </p:nvSpPr>
        <p:spPr>
          <a:ln/>
        </p:spPr>
      </p:sp>
      <p:sp>
        <p:nvSpPr>
          <p:cNvPr id="55300" name="Rectangle 3"/>
          <p:cNvSpPr>
            <a:spLocks noGrp="1" noChangeArrowheads="1"/>
          </p:cNvSpPr>
          <p:nvPr>
            <p:ph type="body" idx="1"/>
          </p:nvPr>
        </p:nvSpPr>
        <p:spPr>
          <a:xfrm>
            <a:off x="685800" y="4343400"/>
            <a:ext cx="5486400" cy="4114800"/>
          </a:xfrm>
          <a:noFill/>
          <a:ln/>
        </p:spPr>
        <p:txBody>
          <a:bodyPr/>
          <a:lstStyle/>
          <a:p>
            <a:pPr eaLnBrk="1" hangingPunct="1"/>
            <a:endParaRPr lang="en-GB" smtClean="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p:spPr>
        <p:txBody>
          <a:bodyPr/>
          <a:lstStyle/>
          <a:p>
            <a:pPr algn="r" rtl="0" eaLnBrk="0" fontAlgn="base" hangingPunct="0">
              <a:spcBef>
                <a:spcPct val="0"/>
              </a:spcBef>
              <a:spcAft>
                <a:spcPct val="0"/>
              </a:spcAft>
            </a:pPr>
            <a:fld id="{D235D269-8E16-441B-9557-A35C155E746E}" type="slidenum">
              <a:rPr lang="en-US" sz="1200" kern="1200">
                <a:solidFill>
                  <a:srgbClr val="000000"/>
                </a:solidFill>
                <a:latin typeface="Lucida Grande" pitchFamily="84" charset="0"/>
                <a:cs typeface="+mn-cs"/>
              </a:rPr>
              <a:pPr algn="r" rtl="0" eaLnBrk="0" fontAlgn="base" hangingPunct="0">
                <a:spcBef>
                  <a:spcPct val="0"/>
                </a:spcBef>
                <a:spcAft>
                  <a:spcPct val="0"/>
                </a:spcAft>
              </a:pPr>
              <a:t>7</a:t>
            </a:fld>
            <a:endParaRPr lang="en-US" sz="1200" kern="1200">
              <a:solidFill>
                <a:srgbClr val="000000"/>
              </a:solidFill>
              <a:latin typeface="Lucida Grande" pitchFamily="84" charset="0"/>
              <a:cs typeface="+mn-cs"/>
            </a:endParaRPr>
          </a:p>
        </p:txBody>
      </p:sp>
      <p:sp>
        <p:nvSpPr>
          <p:cNvPr id="55299" name="Rectangle 2"/>
          <p:cNvSpPr>
            <a:spLocks noGrp="1" noRot="1" noChangeAspect="1" noChangeArrowheads="1" noTextEdit="1"/>
          </p:cNvSpPr>
          <p:nvPr>
            <p:ph type="sldImg"/>
          </p:nvPr>
        </p:nvSpPr>
        <p:spPr>
          <a:ln/>
        </p:spPr>
      </p:sp>
      <p:sp>
        <p:nvSpPr>
          <p:cNvPr id="55300" name="Rectangle 3"/>
          <p:cNvSpPr>
            <a:spLocks noGrp="1" noChangeArrowheads="1"/>
          </p:cNvSpPr>
          <p:nvPr>
            <p:ph type="body" idx="1"/>
          </p:nvPr>
        </p:nvSpPr>
        <p:spPr>
          <a:xfrm>
            <a:off x="685800" y="4343400"/>
            <a:ext cx="5486400" cy="4114800"/>
          </a:xfrm>
          <a:noFill/>
          <a:ln/>
        </p:spPr>
        <p:txBody>
          <a:bodyPr/>
          <a:lstStyle/>
          <a:p>
            <a:pPr eaLnBrk="1" hangingPunct="1"/>
            <a:endParaRPr lang="en-GB" smtClean="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p:spPr>
        <p:txBody>
          <a:bodyPr/>
          <a:lstStyle/>
          <a:p>
            <a:pPr algn="r" rtl="0" eaLnBrk="0" fontAlgn="base" hangingPunct="0">
              <a:spcBef>
                <a:spcPct val="0"/>
              </a:spcBef>
              <a:spcAft>
                <a:spcPct val="0"/>
              </a:spcAft>
            </a:pPr>
            <a:fld id="{D235D269-8E16-441B-9557-A35C155E746E}" type="slidenum">
              <a:rPr lang="en-US" sz="1200" kern="1200">
                <a:solidFill>
                  <a:srgbClr val="000000"/>
                </a:solidFill>
                <a:latin typeface="Lucida Grande" pitchFamily="84" charset="0"/>
                <a:cs typeface="+mn-cs"/>
              </a:rPr>
              <a:pPr algn="r" rtl="0" eaLnBrk="0" fontAlgn="base" hangingPunct="0">
                <a:spcBef>
                  <a:spcPct val="0"/>
                </a:spcBef>
                <a:spcAft>
                  <a:spcPct val="0"/>
                </a:spcAft>
              </a:pPr>
              <a:t>8</a:t>
            </a:fld>
            <a:endParaRPr lang="en-US" sz="1200" kern="1200">
              <a:solidFill>
                <a:srgbClr val="000000"/>
              </a:solidFill>
              <a:latin typeface="Lucida Grande" pitchFamily="84" charset="0"/>
              <a:cs typeface="+mn-cs"/>
            </a:endParaRPr>
          </a:p>
        </p:txBody>
      </p:sp>
      <p:sp>
        <p:nvSpPr>
          <p:cNvPr id="55299" name="Rectangle 2"/>
          <p:cNvSpPr>
            <a:spLocks noGrp="1" noRot="1" noChangeAspect="1" noChangeArrowheads="1" noTextEdit="1"/>
          </p:cNvSpPr>
          <p:nvPr>
            <p:ph type="sldImg"/>
          </p:nvPr>
        </p:nvSpPr>
        <p:spPr>
          <a:ln/>
        </p:spPr>
      </p:sp>
      <p:sp>
        <p:nvSpPr>
          <p:cNvPr id="55300" name="Rectangle 3"/>
          <p:cNvSpPr>
            <a:spLocks noGrp="1" noChangeArrowheads="1"/>
          </p:cNvSpPr>
          <p:nvPr>
            <p:ph type="body" idx="1"/>
          </p:nvPr>
        </p:nvSpPr>
        <p:spPr>
          <a:xfrm>
            <a:off x="685800" y="4343400"/>
            <a:ext cx="5486400" cy="4114800"/>
          </a:xfrm>
          <a:noFill/>
          <a:ln/>
        </p:spPr>
        <p:txBody>
          <a:bodyPr/>
          <a:lstStyle/>
          <a:p>
            <a:pPr eaLnBrk="1" hangingPunct="1"/>
            <a:endParaRPr lang="en-GB" smtClean="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p:spPr>
        <p:txBody>
          <a:bodyPr/>
          <a:lstStyle/>
          <a:p>
            <a:pPr algn="r" rtl="0" eaLnBrk="0" fontAlgn="base" hangingPunct="0">
              <a:spcBef>
                <a:spcPct val="0"/>
              </a:spcBef>
              <a:spcAft>
                <a:spcPct val="0"/>
              </a:spcAft>
            </a:pPr>
            <a:fld id="{D235D269-8E16-441B-9557-A35C155E746E}" type="slidenum">
              <a:rPr lang="en-US" sz="1200" kern="1200">
                <a:solidFill>
                  <a:srgbClr val="000000"/>
                </a:solidFill>
                <a:latin typeface="Lucida Grande" pitchFamily="84" charset="0"/>
                <a:cs typeface="+mn-cs"/>
              </a:rPr>
              <a:pPr algn="r" rtl="0" eaLnBrk="0" fontAlgn="base" hangingPunct="0">
                <a:spcBef>
                  <a:spcPct val="0"/>
                </a:spcBef>
                <a:spcAft>
                  <a:spcPct val="0"/>
                </a:spcAft>
              </a:pPr>
              <a:t>9</a:t>
            </a:fld>
            <a:endParaRPr lang="en-US" sz="1200" kern="1200">
              <a:solidFill>
                <a:srgbClr val="000000"/>
              </a:solidFill>
              <a:latin typeface="Lucida Grande" pitchFamily="84" charset="0"/>
              <a:cs typeface="+mn-cs"/>
            </a:endParaRPr>
          </a:p>
        </p:txBody>
      </p:sp>
      <p:sp>
        <p:nvSpPr>
          <p:cNvPr id="55299" name="Rectangle 2"/>
          <p:cNvSpPr>
            <a:spLocks noGrp="1" noRot="1" noChangeAspect="1" noChangeArrowheads="1" noTextEdit="1"/>
          </p:cNvSpPr>
          <p:nvPr>
            <p:ph type="sldImg"/>
          </p:nvPr>
        </p:nvSpPr>
        <p:spPr>
          <a:ln/>
        </p:spPr>
      </p:sp>
      <p:sp>
        <p:nvSpPr>
          <p:cNvPr id="55300" name="Rectangle 3"/>
          <p:cNvSpPr>
            <a:spLocks noGrp="1" noChangeArrowheads="1"/>
          </p:cNvSpPr>
          <p:nvPr>
            <p:ph type="body" idx="1"/>
          </p:nvPr>
        </p:nvSpPr>
        <p:spPr>
          <a:xfrm>
            <a:off x="685800" y="4343400"/>
            <a:ext cx="5486400" cy="4114800"/>
          </a:xfrm>
          <a:noFill/>
          <a:ln/>
        </p:spPr>
        <p:txBody>
          <a:bodyPr/>
          <a:lstStyle/>
          <a:p>
            <a:pPr eaLnBrk="1" hangingPunct="1"/>
            <a:endParaRPr lang="en-GB" smtClean="0"/>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1" descr="C:\Documents and Settings\rrc79113\Desktop\technologies-modelling_and_simulationcopy Tessella. Complex problems. Solved_iStock_000002456857Medium.jpg"/>
          <p:cNvPicPr>
            <a:picLocks noChangeAspect="1" noChangeArrowheads="1"/>
          </p:cNvPicPr>
          <p:nvPr userDrawn="1"/>
        </p:nvPicPr>
        <p:blipFill>
          <a:blip r:embed="rId2" cstate="email"/>
          <a:srcRect/>
          <a:stretch>
            <a:fillRect/>
          </a:stretch>
        </p:blipFill>
        <p:spPr bwMode="auto">
          <a:xfrm>
            <a:off x="0" y="0"/>
            <a:ext cx="9144000" cy="6858000"/>
          </a:xfrm>
          <a:prstGeom prst="rect">
            <a:avLst/>
          </a:prstGeom>
          <a:noFill/>
          <a:ln w="9525">
            <a:noFill/>
            <a:miter lim="800000"/>
            <a:headEnd/>
            <a:tailEnd/>
          </a:ln>
        </p:spPr>
      </p:pic>
      <p:sp>
        <p:nvSpPr>
          <p:cNvPr id="5" name="Rectangle 4"/>
          <p:cNvSpPr/>
          <p:nvPr userDrawn="1"/>
        </p:nvSpPr>
        <p:spPr bwMode="auto">
          <a:xfrm>
            <a:off x="0" y="5286388"/>
            <a:ext cx="9144000" cy="1571612"/>
          </a:xfrm>
          <a:prstGeom prst="rect">
            <a:avLst/>
          </a:prstGeom>
          <a:gradFill flip="none" rotWithShape="1">
            <a:gsLst>
              <a:gs pos="0">
                <a:srgbClr val="5E9EFF">
                  <a:alpha val="0"/>
                </a:srgbClr>
              </a:gs>
              <a:gs pos="39999">
                <a:srgbClr val="85C2FF"/>
              </a:gs>
              <a:gs pos="70000">
                <a:srgbClr val="C4D6EB"/>
              </a:gs>
              <a:gs pos="100000">
                <a:srgbClr val="FFEBFA"/>
              </a:gs>
            </a:gsLst>
            <a:lin ang="5400000" scaled="0"/>
            <a:tileRect/>
          </a:gradFill>
          <a:ln w="9525" cap="flat" cmpd="sng" algn="ctr">
            <a:noFill/>
            <a:prstDash val="solid"/>
            <a:round/>
            <a:headEnd type="none" w="med" len="med"/>
            <a:tailEnd type="none" w="med" len="med"/>
          </a:ln>
          <a:effectLst/>
        </p:spPr>
        <p:txBody>
          <a:bodyPr/>
          <a:lstStyle/>
          <a:p>
            <a:pPr>
              <a:defRPr/>
            </a:pPr>
            <a:endParaRPr lang="en-GB"/>
          </a:p>
        </p:txBody>
      </p:sp>
      <p:pic>
        <p:nvPicPr>
          <p:cNvPr id="6" name="Picture 6" descr="isissmallbottom"/>
          <p:cNvPicPr>
            <a:picLocks noChangeAspect="1" noChangeArrowheads="1"/>
          </p:cNvPicPr>
          <p:nvPr/>
        </p:nvPicPr>
        <p:blipFill>
          <a:blip r:embed="rId3"/>
          <a:srcRect/>
          <a:stretch>
            <a:fillRect/>
          </a:stretch>
        </p:blipFill>
        <p:spPr bwMode="auto">
          <a:xfrm>
            <a:off x="0" y="5360988"/>
            <a:ext cx="9144000" cy="1497012"/>
          </a:xfrm>
          <a:prstGeom prst="rect">
            <a:avLst/>
          </a:prstGeom>
          <a:noFill/>
          <a:ln w="9525">
            <a:noFill/>
            <a:miter lim="800000"/>
            <a:headEnd/>
            <a:tailEnd/>
          </a:ln>
        </p:spPr>
      </p:pic>
      <p:pic>
        <p:nvPicPr>
          <p:cNvPr id="7" name="Picture 3" descr="C:\Documents and Settings\rrc79113\Desktop\Untitled.png"/>
          <p:cNvPicPr>
            <a:picLocks noChangeAspect="1" noChangeArrowheads="1"/>
          </p:cNvPicPr>
          <p:nvPr userDrawn="1"/>
        </p:nvPicPr>
        <p:blipFill>
          <a:blip r:embed="rId4"/>
          <a:srcRect/>
          <a:stretch>
            <a:fillRect/>
          </a:stretch>
        </p:blipFill>
        <p:spPr bwMode="auto">
          <a:xfrm>
            <a:off x="142875" y="6015038"/>
            <a:ext cx="1905000" cy="771525"/>
          </a:xfrm>
          <a:prstGeom prst="rect">
            <a:avLst/>
          </a:prstGeom>
          <a:noFill/>
          <a:ln w="9525">
            <a:noFill/>
            <a:miter lim="800000"/>
            <a:headEnd/>
            <a:tailEnd/>
          </a:ln>
        </p:spPr>
      </p:pic>
      <p:sp>
        <p:nvSpPr>
          <p:cNvPr id="59395" name="Rectangle 3"/>
          <p:cNvSpPr>
            <a:spLocks noGrp="1" noChangeArrowheads="1"/>
          </p:cNvSpPr>
          <p:nvPr>
            <p:ph type="ctrTitle"/>
          </p:nvPr>
        </p:nvSpPr>
        <p:spPr>
          <a:xfrm>
            <a:off x="685800" y="1700213"/>
            <a:ext cx="7772400" cy="1470025"/>
          </a:xfrm>
          <a:gradFill flip="none" rotWithShape="1">
            <a:gsLst>
              <a:gs pos="28000">
                <a:srgbClr val="000082">
                  <a:alpha val="75000"/>
                </a:srgbClr>
              </a:gs>
              <a:gs pos="100000">
                <a:srgbClr val="0047FF">
                  <a:alpha val="0"/>
                </a:srgbClr>
              </a:gs>
            </a:gsLst>
            <a:path path="shape">
              <a:fillToRect l="50000" t="50000" r="50000" b="50000"/>
            </a:path>
            <a:tileRect/>
          </a:gradFill>
        </p:spPr>
        <p:txBody>
          <a:bodyPr/>
          <a:lstStyle>
            <a:lvl1pPr>
              <a:defRPr b="1" baseline="0">
                <a:solidFill>
                  <a:schemeClr val="bg1"/>
                </a:solidFill>
              </a:defRPr>
            </a:lvl1pPr>
          </a:lstStyle>
          <a:p>
            <a:r>
              <a:rPr lang="en-US" dirty="0"/>
              <a:t>Click to edit Master title style</a:t>
            </a:r>
          </a:p>
        </p:txBody>
      </p:sp>
      <p:sp>
        <p:nvSpPr>
          <p:cNvPr id="59396" name="Rectangle 4"/>
          <p:cNvSpPr>
            <a:spLocks noGrp="1" noChangeArrowheads="1"/>
          </p:cNvSpPr>
          <p:nvPr>
            <p:ph type="subTitle" idx="1"/>
          </p:nvPr>
        </p:nvSpPr>
        <p:spPr>
          <a:xfrm>
            <a:off x="1371600" y="3429000"/>
            <a:ext cx="6400800" cy="1752600"/>
          </a:xfrm>
          <a:gradFill>
            <a:gsLst>
              <a:gs pos="0">
                <a:srgbClr val="000082">
                  <a:alpha val="75000"/>
                </a:srgbClr>
              </a:gs>
              <a:gs pos="100000">
                <a:srgbClr val="0047FF">
                  <a:alpha val="0"/>
                </a:srgbClr>
              </a:gs>
            </a:gsLst>
            <a:path path="shape">
              <a:fillToRect l="50000" t="50000" r="50000" b="50000"/>
            </a:path>
          </a:gradFill>
        </p:spPr>
        <p:txBody>
          <a:bodyPr anchor="ctr" anchorCtr="1"/>
          <a:lstStyle>
            <a:lvl1pPr marL="0" indent="0" algn="ctr">
              <a:buFontTx/>
              <a:buNone/>
              <a:defRPr b="1" baseline="0">
                <a:solidFill>
                  <a:schemeClr val="bg1"/>
                </a:solidFill>
              </a:defRPr>
            </a:lvl1pPr>
          </a:lstStyle>
          <a:p>
            <a:r>
              <a:rPr lang="en-US" dirty="0"/>
              <a:t>Click to edit Master subtitle style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Rectangle 7"/>
          <p:cNvSpPr>
            <a:spLocks noGrp="1" noChangeArrowheads="1"/>
          </p:cNvSpPr>
          <p:nvPr>
            <p:ph type="dt" sz="half" idx="10"/>
          </p:nvPr>
        </p:nvSpPr>
        <p:spPr>
          <a:ln/>
        </p:spPr>
        <p:txBody>
          <a:bodyPr/>
          <a:lstStyle>
            <a:lvl1pPr>
              <a:defRPr/>
            </a:lvl1pPr>
          </a:lstStyle>
          <a:p>
            <a:pPr>
              <a:defRPr/>
            </a:pPr>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71450"/>
            <a:ext cx="2057400" cy="5616575"/>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457200" y="-171450"/>
            <a:ext cx="6019800" cy="561657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Rectangle 7"/>
          <p:cNvSpPr>
            <a:spLocks noGrp="1" noChangeArrowheads="1"/>
          </p:cNvSpPr>
          <p:nvPr>
            <p:ph type="dt" sz="half" idx="10"/>
          </p:nvPr>
        </p:nvSpPr>
        <p:spPr>
          <a:ln/>
        </p:spPr>
        <p:txBody>
          <a:bodyPr/>
          <a:lstStyle>
            <a:lvl1pPr>
              <a:defRPr/>
            </a:lvl1pPr>
          </a:lstStyle>
          <a:p>
            <a:pPr>
              <a:defRPr/>
            </a:pPr>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xfrm>
            <a:off x="7996238" y="6524625"/>
            <a:ext cx="1905000" cy="204788"/>
          </a:xfrm>
          <a:prstGeom prst="rect">
            <a:avLst/>
          </a:prstGeom>
          <a:ln/>
        </p:spPr>
        <p:txBody>
          <a:bodyPr/>
          <a:lstStyle>
            <a:lvl1pPr>
              <a:defRPr/>
            </a:lvl1pPr>
          </a:lstStyle>
          <a:p>
            <a:pPr algn="l" rtl="0" eaLnBrk="0" fontAlgn="base" hangingPunct="0">
              <a:spcBef>
                <a:spcPct val="0"/>
              </a:spcBef>
              <a:spcAft>
                <a:spcPct val="0"/>
              </a:spcAft>
              <a:defRPr/>
            </a:pPr>
            <a:r>
              <a:rPr lang="en-US" sz="2400" kern="1200">
                <a:solidFill>
                  <a:srgbClr val="000000"/>
                </a:solidFill>
                <a:latin typeface="Lucida Grande" pitchFamily="84" charset="0"/>
                <a:cs typeface="+mn-cs"/>
              </a:rPr>
              <a:t>27</a:t>
            </a:r>
            <a:r>
              <a:rPr lang="en-US" sz="2400" kern="1200" baseline="30000">
                <a:solidFill>
                  <a:srgbClr val="000000"/>
                </a:solidFill>
                <a:latin typeface="Lucida Grande" pitchFamily="84" charset="0"/>
                <a:cs typeface="+mn-cs"/>
              </a:rPr>
              <a:t>th</a:t>
            </a:r>
            <a:r>
              <a:rPr lang="en-US" sz="2400" kern="1200">
                <a:solidFill>
                  <a:srgbClr val="000000"/>
                </a:solidFill>
                <a:latin typeface="Lucida Grande" pitchFamily="84" charset="0"/>
                <a:cs typeface="+mn-cs"/>
              </a:rPr>
              <a:t> April 2007</a:t>
            </a:r>
          </a:p>
        </p:txBody>
      </p:sp>
    </p:spTree>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2" name="Date Placeholder 3"/>
          <p:cNvSpPr>
            <a:spLocks noGrp="1"/>
          </p:cNvSpPr>
          <p:nvPr userDrawn="1">
            <p:ph type="dt" sz="quarter" idx="10"/>
          </p:nvPr>
        </p:nvSpPr>
        <p:spPr>
          <a:xfrm>
            <a:off x="7739063" y="6524625"/>
            <a:ext cx="1404937" cy="333375"/>
          </a:xfrm>
          <a:prstGeom prst="rect">
            <a:avLst/>
          </a:prstGeom>
        </p:spPr>
        <p:txBody>
          <a:bodyPr/>
          <a:lstStyle>
            <a:lvl1pPr>
              <a:defRPr/>
            </a:lvl1pPr>
          </a:lstStyle>
          <a:p>
            <a:pPr algn="l" rtl="0" eaLnBrk="0" fontAlgn="base" hangingPunct="0">
              <a:spcBef>
                <a:spcPct val="0"/>
              </a:spcBef>
              <a:spcAft>
                <a:spcPct val="0"/>
              </a:spcAft>
              <a:defRPr/>
            </a:pPr>
            <a:r>
              <a:rPr lang="en-US" sz="2400" kern="1200">
                <a:solidFill>
                  <a:srgbClr val="000000"/>
                </a:solidFill>
                <a:latin typeface="Lucida Grande" pitchFamily="84" charset="0"/>
                <a:cs typeface="+mn-cs"/>
              </a:rPr>
              <a:t>16</a:t>
            </a:r>
            <a:r>
              <a:rPr lang="en-US" sz="2400" kern="1200" baseline="30000">
                <a:solidFill>
                  <a:srgbClr val="000000"/>
                </a:solidFill>
                <a:latin typeface="Lucida Grande" pitchFamily="84" charset="0"/>
                <a:cs typeface="+mn-cs"/>
              </a:rPr>
              <a:t>th</a:t>
            </a:r>
            <a:r>
              <a:rPr lang="en-US" sz="2400" kern="1200">
                <a:solidFill>
                  <a:srgbClr val="000000"/>
                </a:solidFill>
                <a:latin typeface="Lucida Grande" pitchFamily="84" charset="0"/>
                <a:cs typeface="+mn-cs"/>
              </a:rPr>
              <a:t> September 2008</a:t>
            </a:r>
          </a:p>
        </p:txBody>
      </p:sp>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Rectangle 7"/>
          <p:cNvSpPr>
            <a:spLocks noGrp="1" noChangeArrowheads="1"/>
          </p:cNvSpPr>
          <p:nvPr>
            <p:ph type="dt" sz="half" idx="10"/>
          </p:nvPr>
        </p:nvSpPr>
        <p:spPr>
          <a:ln/>
        </p:spPr>
        <p:txBody>
          <a:bodyPr/>
          <a:lstStyle>
            <a:lvl1pPr>
              <a:defRPr/>
            </a:lvl1pPr>
          </a:lstStyle>
          <a:p>
            <a:pPr>
              <a:defRPr/>
            </a:pPr>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7"/>
          <p:cNvSpPr>
            <a:spLocks noGrp="1" noChangeArrowheads="1"/>
          </p:cNvSpPr>
          <p:nvPr>
            <p:ph type="dt" sz="half" idx="10"/>
          </p:nvPr>
        </p:nvSpPr>
        <p:spPr>
          <a:ln/>
        </p:spPr>
        <p:txBody>
          <a:bodyPr/>
          <a:lstStyle>
            <a:lvl1pPr>
              <a:defRPr/>
            </a:lvl1pPr>
          </a:lstStyle>
          <a:p>
            <a:pPr>
              <a:defRPr/>
            </a:pPr>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457200" y="1239838"/>
            <a:ext cx="4038600" cy="42052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4648200" y="1239838"/>
            <a:ext cx="4038600" cy="42052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Rectangle 7"/>
          <p:cNvSpPr>
            <a:spLocks noGrp="1" noChangeArrowheads="1"/>
          </p:cNvSpPr>
          <p:nvPr>
            <p:ph type="dt" sz="half" idx="10"/>
          </p:nvPr>
        </p:nvSpPr>
        <p:spPr>
          <a:ln/>
        </p:spPr>
        <p:txBody>
          <a:bodyPr/>
          <a:lstStyle>
            <a:lvl1pPr>
              <a:defRPr/>
            </a:lvl1pPr>
          </a:lstStyle>
          <a:p>
            <a:pPr>
              <a:defRPr/>
            </a:pP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Rectangle 7"/>
          <p:cNvSpPr>
            <a:spLocks noGrp="1" noChangeArrowheads="1"/>
          </p:cNvSpPr>
          <p:nvPr>
            <p:ph type="dt" sz="half" idx="10"/>
          </p:nvPr>
        </p:nvSpPr>
        <p:spPr>
          <a:ln/>
        </p:spPr>
        <p:txBody>
          <a:bodyPr/>
          <a:lstStyle>
            <a:lvl1pPr>
              <a:defRPr/>
            </a:lvl1pPr>
          </a:lstStyle>
          <a:p>
            <a:pPr>
              <a:defRPr/>
            </a:pPr>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Rectangle 7"/>
          <p:cNvSpPr>
            <a:spLocks noGrp="1" noChangeArrowheads="1"/>
          </p:cNvSpPr>
          <p:nvPr>
            <p:ph type="dt" sz="half" idx="10"/>
          </p:nvPr>
        </p:nvSpPr>
        <p:spPr>
          <a:ln/>
        </p:spPr>
        <p:txBody>
          <a:bodyPr/>
          <a:lstStyle>
            <a:lvl1pPr>
              <a:defRPr/>
            </a:lvl1pPr>
          </a:lstStyle>
          <a:p>
            <a:pPr>
              <a:defRPr/>
            </a:pPr>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7"/>
          <p:cNvSpPr>
            <a:spLocks noGrp="1" noChangeArrowheads="1"/>
          </p:cNvSpPr>
          <p:nvPr>
            <p:ph type="dt" sz="half" idx="10"/>
          </p:nvPr>
        </p:nvSpPr>
        <p:spPr>
          <a:ln/>
        </p:spPr>
        <p:txBody>
          <a:bodyPr/>
          <a:lstStyle>
            <a:lvl1pPr>
              <a:defRPr/>
            </a:lvl1pPr>
          </a:lstStyle>
          <a:p>
            <a:pPr>
              <a:defRPr/>
            </a:pPr>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7"/>
          <p:cNvSpPr>
            <a:spLocks noGrp="1" noChangeArrowheads="1"/>
          </p:cNvSpPr>
          <p:nvPr>
            <p:ph type="dt" sz="half" idx="10"/>
          </p:nvPr>
        </p:nvSpPr>
        <p:spPr>
          <a:ln/>
        </p:spPr>
        <p:txBody>
          <a:bodyPr/>
          <a:lstStyle>
            <a:lvl1pPr>
              <a:defRPr/>
            </a:lvl1pPr>
          </a:lstStyle>
          <a:p>
            <a:pPr>
              <a:defRPr/>
            </a:pPr>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GB"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7"/>
          <p:cNvSpPr>
            <a:spLocks noGrp="1" noChangeArrowheads="1"/>
          </p:cNvSpPr>
          <p:nvPr>
            <p:ph type="dt" sz="half" idx="10"/>
          </p:nvPr>
        </p:nvSpPr>
        <p:spPr>
          <a:ln/>
        </p:spPr>
        <p:txBody>
          <a:bodyPr/>
          <a:lstStyle>
            <a:lvl1pPr>
              <a:defRPr/>
            </a:lvl1pPr>
          </a:lstStyle>
          <a:p>
            <a:pPr>
              <a:defRPr/>
            </a:pPr>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image" Target="../media/image2.png"/><Relationship Id="rId5" Type="http://schemas.openxmlformats.org/officeDocument/2006/relationships/image" Target="../media/image6.png"/><Relationship Id="rId4" Type="http://schemas.openxmlformats.org/officeDocument/2006/relationships/image" Target="../media/image5.jpe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6" descr="isissmallbottom"/>
          <p:cNvPicPr>
            <a:picLocks noChangeAspect="1" noChangeArrowheads="1"/>
          </p:cNvPicPr>
          <p:nvPr/>
        </p:nvPicPr>
        <p:blipFill>
          <a:blip r:embed="rId13"/>
          <a:srcRect/>
          <a:stretch>
            <a:fillRect/>
          </a:stretch>
        </p:blipFill>
        <p:spPr bwMode="auto">
          <a:xfrm>
            <a:off x="0" y="5360988"/>
            <a:ext cx="9144000" cy="1497012"/>
          </a:xfrm>
          <a:prstGeom prst="rect">
            <a:avLst/>
          </a:prstGeom>
          <a:noFill/>
          <a:ln w="9525">
            <a:noFill/>
            <a:miter lim="800000"/>
            <a:headEnd/>
            <a:tailEnd/>
          </a:ln>
        </p:spPr>
      </p:pic>
      <p:sp>
        <p:nvSpPr>
          <p:cNvPr id="1027" name="Rectangle 3"/>
          <p:cNvSpPr>
            <a:spLocks noGrp="1" noChangeArrowheads="1"/>
          </p:cNvSpPr>
          <p:nvPr>
            <p:ph type="title"/>
          </p:nvPr>
        </p:nvSpPr>
        <p:spPr bwMode="auto">
          <a:xfrm>
            <a:off x="457200" y="-171450"/>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8" name="Rectangle 4"/>
          <p:cNvSpPr>
            <a:spLocks noGrp="1" noChangeArrowheads="1"/>
          </p:cNvSpPr>
          <p:nvPr>
            <p:ph type="body" idx="1"/>
          </p:nvPr>
        </p:nvSpPr>
        <p:spPr bwMode="auto">
          <a:xfrm>
            <a:off x="457200" y="1239838"/>
            <a:ext cx="8229600" cy="420528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58375" name="Rectangle 7"/>
          <p:cNvSpPr>
            <a:spLocks noGrp="1" noChangeArrowheads="1"/>
          </p:cNvSpPr>
          <p:nvPr>
            <p:ph type="dt" sz="half" idx="2"/>
          </p:nvPr>
        </p:nvSpPr>
        <p:spPr bwMode="auto">
          <a:xfrm>
            <a:off x="1258888" y="616585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b="0">
                <a:latin typeface="Arial" charset="0"/>
              </a:defRPr>
            </a:lvl1pPr>
          </a:lstStyle>
          <a:p>
            <a:pPr>
              <a:defRPr/>
            </a:pPr>
            <a:endParaRPr lang="en-US"/>
          </a:p>
        </p:txBody>
      </p:sp>
      <p:pic>
        <p:nvPicPr>
          <p:cNvPr id="1030" name="Picture 5" descr="Tessella_Logo only 5K.gif"/>
          <p:cNvPicPr>
            <a:picLocks noChangeAspect="1"/>
          </p:cNvPicPr>
          <p:nvPr userDrawn="1"/>
        </p:nvPicPr>
        <p:blipFill>
          <a:blip r:embed="rId14"/>
          <a:srcRect/>
          <a:stretch>
            <a:fillRect/>
          </a:stretch>
        </p:blipFill>
        <p:spPr bwMode="auto">
          <a:xfrm>
            <a:off x="142875" y="6000750"/>
            <a:ext cx="1885950" cy="7524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917" r:id="rId1"/>
    <p:sldLayoutId id="2147483907" r:id="rId2"/>
    <p:sldLayoutId id="2147483908" r:id="rId3"/>
    <p:sldLayoutId id="2147483909" r:id="rId4"/>
    <p:sldLayoutId id="2147483910" r:id="rId5"/>
    <p:sldLayoutId id="2147483911" r:id="rId6"/>
    <p:sldLayoutId id="2147483912" r:id="rId7"/>
    <p:sldLayoutId id="2147483913" r:id="rId8"/>
    <p:sldLayoutId id="2147483914" r:id="rId9"/>
    <p:sldLayoutId id="2147483915" r:id="rId10"/>
    <p:sldLayoutId id="2147483916" r:id="rId11"/>
  </p:sldLayoutIdLst>
  <p:txStyles>
    <p:titleStyle>
      <a:lvl1pPr algn="ctr" rtl="0" eaLnBrk="0" fontAlgn="base" hangingPunct="0">
        <a:spcBef>
          <a:spcPct val="0"/>
        </a:spcBef>
        <a:spcAft>
          <a:spcPct val="0"/>
        </a:spcAft>
        <a:defRPr sz="2800">
          <a:solidFill>
            <a:schemeClr val="tx2"/>
          </a:solidFill>
          <a:latin typeface="+mj-lt"/>
          <a:ea typeface="+mj-ea"/>
          <a:cs typeface="+mj-cs"/>
        </a:defRPr>
      </a:lvl1pPr>
      <a:lvl2pPr algn="ctr" rtl="0" eaLnBrk="0" fontAlgn="base" hangingPunct="0">
        <a:spcBef>
          <a:spcPct val="0"/>
        </a:spcBef>
        <a:spcAft>
          <a:spcPct val="0"/>
        </a:spcAft>
        <a:defRPr sz="2800">
          <a:solidFill>
            <a:schemeClr val="tx2"/>
          </a:solidFill>
          <a:latin typeface="Lucida Sans" pitchFamily="34" charset="0"/>
        </a:defRPr>
      </a:lvl2pPr>
      <a:lvl3pPr algn="ctr" rtl="0" eaLnBrk="0" fontAlgn="base" hangingPunct="0">
        <a:spcBef>
          <a:spcPct val="0"/>
        </a:spcBef>
        <a:spcAft>
          <a:spcPct val="0"/>
        </a:spcAft>
        <a:defRPr sz="2800">
          <a:solidFill>
            <a:schemeClr val="tx2"/>
          </a:solidFill>
          <a:latin typeface="Lucida Sans" pitchFamily="34" charset="0"/>
        </a:defRPr>
      </a:lvl3pPr>
      <a:lvl4pPr algn="ctr" rtl="0" eaLnBrk="0" fontAlgn="base" hangingPunct="0">
        <a:spcBef>
          <a:spcPct val="0"/>
        </a:spcBef>
        <a:spcAft>
          <a:spcPct val="0"/>
        </a:spcAft>
        <a:defRPr sz="2800">
          <a:solidFill>
            <a:schemeClr val="tx2"/>
          </a:solidFill>
          <a:latin typeface="Lucida Sans" pitchFamily="34" charset="0"/>
        </a:defRPr>
      </a:lvl4pPr>
      <a:lvl5pPr algn="ctr" rtl="0" eaLnBrk="0" fontAlgn="base" hangingPunct="0">
        <a:spcBef>
          <a:spcPct val="0"/>
        </a:spcBef>
        <a:spcAft>
          <a:spcPct val="0"/>
        </a:spcAft>
        <a:defRPr sz="2800">
          <a:solidFill>
            <a:schemeClr val="tx2"/>
          </a:solidFill>
          <a:latin typeface="Lucida Sans" pitchFamily="34" charset="0"/>
        </a:defRPr>
      </a:lvl5pPr>
      <a:lvl6pPr marL="457200" algn="ctr" rtl="0" fontAlgn="base">
        <a:spcBef>
          <a:spcPct val="0"/>
        </a:spcBef>
        <a:spcAft>
          <a:spcPct val="0"/>
        </a:spcAft>
        <a:defRPr sz="2800">
          <a:solidFill>
            <a:schemeClr val="tx2"/>
          </a:solidFill>
          <a:latin typeface="Lucida Sans" pitchFamily="34" charset="0"/>
        </a:defRPr>
      </a:lvl6pPr>
      <a:lvl7pPr marL="914400" algn="ctr" rtl="0" fontAlgn="base">
        <a:spcBef>
          <a:spcPct val="0"/>
        </a:spcBef>
        <a:spcAft>
          <a:spcPct val="0"/>
        </a:spcAft>
        <a:defRPr sz="2800">
          <a:solidFill>
            <a:schemeClr val="tx2"/>
          </a:solidFill>
          <a:latin typeface="Lucida Sans" pitchFamily="34" charset="0"/>
        </a:defRPr>
      </a:lvl7pPr>
      <a:lvl8pPr marL="1371600" algn="ctr" rtl="0" fontAlgn="base">
        <a:spcBef>
          <a:spcPct val="0"/>
        </a:spcBef>
        <a:spcAft>
          <a:spcPct val="0"/>
        </a:spcAft>
        <a:defRPr sz="2800">
          <a:solidFill>
            <a:schemeClr val="tx2"/>
          </a:solidFill>
          <a:latin typeface="Lucida Sans" pitchFamily="34" charset="0"/>
        </a:defRPr>
      </a:lvl8pPr>
      <a:lvl9pPr marL="1828800" algn="ctr" rtl="0" fontAlgn="base">
        <a:spcBef>
          <a:spcPct val="0"/>
        </a:spcBef>
        <a:spcAft>
          <a:spcPct val="0"/>
        </a:spcAft>
        <a:defRPr sz="2800">
          <a:solidFill>
            <a:schemeClr val="tx2"/>
          </a:solidFill>
          <a:latin typeface="Lucida Sans" pitchFamily="34"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147" name="Picture 12" descr="SCI_PPT_templ4"/>
          <p:cNvPicPr>
            <a:picLocks noChangeAspect="1" noChangeArrowheads="1"/>
          </p:cNvPicPr>
          <p:nvPr userDrawn="1"/>
        </p:nvPicPr>
        <p:blipFill>
          <a:blip r:embed="rId4" cstate="email"/>
          <a:srcRect/>
          <a:stretch>
            <a:fillRect/>
          </a:stretch>
        </p:blipFill>
        <p:spPr bwMode="auto">
          <a:xfrm>
            <a:off x="0" y="0"/>
            <a:ext cx="7162800" cy="1517650"/>
          </a:xfrm>
          <a:prstGeom prst="rect">
            <a:avLst/>
          </a:prstGeom>
          <a:noFill/>
          <a:ln w="9525">
            <a:noFill/>
            <a:miter lim="800000"/>
            <a:headEnd/>
            <a:tailEnd/>
          </a:ln>
        </p:spPr>
      </p:pic>
      <p:pic>
        <p:nvPicPr>
          <p:cNvPr id="6148" name="Picture 13" descr="STFC ISIS Reversed Logo - Large"/>
          <p:cNvPicPr>
            <a:picLocks noChangeAspect="1" noChangeArrowheads="1"/>
          </p:cNvPicPr>
          <p:nvPr userDrawn="1"/>
        </p:nvPicPr>
        <p:blipFill>
          <a:blip r:embed="rId5"/>
          <a:srcRect/>
          <a:stretch>
            <a:fillRect/>
          </a:stretch>
        </p:blipFill>
        <p:spPr bwMode="auto">
          <a:xfrm>
            <a:off x="204788" y="188913"/>
            <a:ext cx="2016125" cy="461962"/>
          </a:xfrm>
          <a:prstGeom prst="rect">
            <a:avLst/>
          </a:prstGeom>
          <a:noFill/>
          <a:ln w="9525">
            <a:noFill/>
            <a:miter lim="800000"/>
            <a:headEnd/>
            <a:tailEnd/>
          </a:ln>
        </p:spPr>
      </p:pic>
      <p:pic>
        <p:nvPicPr>
          <p:cNvPr id="5" name="Picture 5" descr="Tessella_Logo only 5K.gif"/>
          <p:cNvPicPr>
            <a:picLocks noChangeAspect="1"/>
          </p:cNvPicPr>
          <p:nvPr userDrawn="1"/>
        </p:nvPicPr>
        <p:blipFill>
          <a:blip r:embed="rId6"/>
          <a:srcRect/>
          <a:stretch>
            <a:fillRect/>
          </a:stretch>
        </p:blipFill>
        <p:spPr bwMode="auto">
          <a:xfrm>
            <a:off x="7143768" y="104757"/>
            <a:ext cx="1885950" cy="7524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919" r:id="rId1"/>
    <p:sldLayoutId id="2147483920" r:id="rId2"/>
  </p:sldLayoutIdLst>
  <p:transition/>
  <p:hf sldNum="0" hdr="0" ftr="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Lucida Sans" pitchFamily="34" charset="0"/>
          <a:ea typeface="ヒラギノ角ゴ Pro W3" pitchFamily="84" charset="-128"/>
        </a:defRPr>
      </a:lvl2pPr>
      <a:lvl3pPr algn="ctr" rtl="0" eaLnBrk="0" fontAlgn="base" hangingPunct="0">
        <a:spcBef>
          <a:spcPct val="0"/>
        </a:spcBef>
        <a:spcAft>
          <a:spcPct val="0"/>
        </a:spcAft>
        <a:defRPr sz="4400">
          <a:solidFill>
            <a:schemeClr val="tx2"/>
          </a:solidFill>
          <a:latin typeface="Lucida Sans" pitchFamily="34" charset="0"/>
          <a:ea typeface="ヒラギノ角ゴ Pro W3" pitchFamily="84" charset="-128"/>
        </a:defRPr>
      </a:lvl3pPr>
      <a:lvl4pPr algn="ctr" rtl="0" eaLnBrk="0" fontAlgn="base" hangingPunct="0">
        <a:spcBef>
          <a:spcPct val="0"/>
        </a:spcBef>
        <a:spcAft>
          <a:spcPct val="0"/>
        </a:spcAft>
        <a:defRPr sz="4400">
          <a:solidFill>
            <a:schemeClr val="tx2"/>
          </a:solidFill>
          <a:latin typeface="Lucida Sans" pitchFamily="34" charset="0"/>
          <a:ea typeface="ヒラギノ角ゴ Pro W3" pitchFamily="84" charset="-128"/>
        </a:defRPr>
      </a:lvl4pPr>
      <a:lvl5pPr algn="ctr" rtl="0" eaLnBrk="0" fontAlgn="base" hangingPunct="0">
        <a:spcBef>
          <a:spcPct val="0"/>
        </a:spcBef>
        <a:spcAft>
          <a:spcPct val="0"/>
        </a:spcAft>
        <a:defRPr sz="4400">
          <a:solidFill>
            <a:schemeClr val="tx2"/>
          </a:solidFill>
          <a:latin typeface="Lucida Sans" pitchFamily="34" charset="0"/>
          <a:ea typeface="ヒラギノ角ゴ Pro W3" pitchFamily="84" charset="-128"/>
        </a:defRPr>
      </a:lvl5pPr>
      <a:lvl6pPr marL="457200" algn="ctr" rtl="0" fontAlgn="base">
        <a:spcBef>
          <a:spcPct val="0"/>
        </a:spcBef>
        <a:spcAft>
          <a:spcPct val="0"/>
        </a:spcAft>
        <a:defRPr sz="4400">
          <a:solidFill>
            <a:schemeClr val="tx2"/>
          </a:solidFill>
          <a:latin typeface="Lucida Sans" pitchFamily="34" charset="0"/>
          <a:ea typeface="ヒラギノ角ゴ Pro W3" pitchFamily="84" charset="-128"/>
        </a:defRPr>
      </a:lvl6pPr>
      <a:lvl7pPr marL="914400" algn="ctr" rtl="0" fontAlgn="base">
        <a:spcBef>
          <a:spcPct val="0"/>
        </a:spcBef>
        <a:spcAft>
          <a:spcPct val="0"/>
        </a:spcAft>
        <a:defRPr sz="4400">
          <a:solidFill>
            <a:schemeClr val="tx2"/>
          </a:solidFill>
          <a:latin typeface="Lucida Sans" pitchFamily="34" charset="0"/>
          <a:ea typeface="ヒラギノ角ゴ Pro W3" pitchFamily="84" charset="-128"/>
        </a:defRPr>
      </a:lvl7pPr>
      <a:lvl8pPr marL="1371600" algn="ctr" rtl="0" fontAlgn="base">
        <a:spcBef>
          <a:spcPct val="0"/>
        </a:spcBef>
        <a:spcAft>
          <a:spcPct val="0"/>
        </a:spcAft>
        <a:defRPr sz="4400">
          <a:solidFill>
            <a:schemeClr val="tx2"/>
          </a:solidFill>
          <a:latin typeface="Lucida Sans" pitchFamily="34" charset="0"/>
          <a:ea typeface="ヒラギノ角ゴ Pro W3" pitchFamily="84" charset="-128"/>
        </a:defRPr>
      </a:lvl8pPr>
      <a:lvl9pPr marL="1828800" algn="ctr" rtl="0" fontAlgn="base">
        <a:spcBef>
          <a:spcPct val="0"/>
        </a:spcBef>
        <a:spcAft>
          <a:spcPct val="0"/>
        </a:spcAft>
        <a:defRPr sz="4400">
          <a:solidFill>
            <a:schemeClr val="tx2"/>
          </a:solidFill>
          <a:latin typeface="Lucida Sans" pitchFamily="34" charset="0"/>
          <a:ea typeface="ヒラギノ角ゴ Pro W3" pitchFamily="84" charset="-128"/>
        </a:defRPr>
      </a:lvl9pPr>
    </p:titleStyle>
    <p:bodyStyle>
      <a:lvl1pPr marL="342900" indent="-342900" algn="l" rtl="0" eaLnBrk="0" fontAlgn="base" hangingPunct="0">
        <a:spcBef>
          <a:spcPct val="20000"/>
        </a:spcBef>
        <a:spcAft>
          <a:spcPct val="0"/>
        </a:spcAft>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8" Type="http://schemas.openxmlformats.org/officeDocument/2006/relationships/image" Target="../media/image29.jpeg"/><Relationship Id="rId3" Type="http://schemas.openxmlformats.org/officeDocument/2006/relationships/image" Target="../media/image24.jpeg"/><Relationship Id="rId7" Type="http://schemas.openxmlformats.org/officeDocument/2006/relationships/image" Target="../media/image28.jpeg"/><Relationship Id="rId2" Type="http://schemas.openxmlformats.org/officeDocument/2006/relationships/notesSlide" Target="../notesSlides/notesSlide18.xml"/><Relationship Id="rId1" Type="http://schemas.openxmlformats.org/officeDocument/2006/relationships/slideLayout" Target="../slideLayouts/slideLayout12.xml"/><Relationship Id="rId6" Type="http://schemas.openxmlformats.org/officeDocument/2006/relationships/image" Target="../media/image27.jpeg"/><Relationship Id="rId11" Type="http://schemas.openxmlformats.org/officeDocument/2006/relationships/image" Target="../media/image32.jpeg"/><Relationship Id="rId5" Type="http://schemas.openxmlformats.org/officeDocument/2006/relationships/image" Target="../media/image26.jpeg"/><Relationship Id="rId10" Type="http://schemas.openxmlformats.org/officeDocument/2006/relationships/image" Target="../media/image31.jpeg"/><Relationship Id="rId4" Type="http://schemas.openxmlformats.org/officeDocument/2006/relationships/image" Target="../media/image25.jpeg"/><Relationship Id="rId9" Type="http://schemas.openxmlformats.org/officeDocument/2006/relationships/image" Target="../media/image30.jpeg"/></Relationships>
</file>

<file path=ppt/slides/_rels/slide19.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notesSlide" Target="../notesSlides/notesSlide19.xml"/><Relationship Id="rId7" Type="http://schemas.openxmlformats.org/officeDocument/2006/relationships/image" Target="../media/image36.jpeg"/><Relationship Id="rId2" Type="http://schemas.openxmlformats.org/officeDocument/2006/relationships/slideLayout" Target="../slideLayouts/slideLayout12.xml"/><Relationship Id="rId1" Type="http://schemas.openxmlformats.org/officeDocument/2006/relationships/vmlDrawing" Target="../drawings/vmlDrawing1.vml"/><Relationship Id="rId6" Type="http://schemas.openxmlformats.org/officeDocument/2006/relationships/oleObject" Target="../embeddings/oleObject1.bin"/><Relationship Id="rId5" Type="http://schemas.openxmlformats.org/officeDocument/2006/relationships/image" Target="../media/image35.png"/><Relationship Id="rId4" Type="http://schemas.openxmlformats.org/officeDocument/2006/relationships/image" Target="../media/image34.jpeg"/></Relationships>
</file>

<file path=ppt/slides/_rels/slide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notesSlide" Target="../notesSlides/notesSlide20.xml"/><Relationship Id="rId7" Type="http://schemas.openxmlformats.org/officeDocument/2006/relationships/oleObject" Target="../embeddings/oleObject2.bin"/><Relationship Id="rId2" Type="http://schemas.openxmlformats.org/officeDocument/2006/relationships/slideLayout" Target="../slideLayouts/slideLayout12.xml"/><Relationship Id="rId1" Type="http://schemas.openxmlformats.org/officeDocument/2006/relationships/vmlDrawing" Target="../drawings/vmlDrawing2.vml"/><Relationship Id="rId6" Type="http://schemas.openxmlformats.org/officeDocument/2006/relationships/image" Target="../media/image39.jpeg"/><Relationship Id="rId5" Type="http://schemas.openxmlformats.org/officeDocument/2006/relationships/image" Target="../media/image35.png"/><Relationship Id="rId4" Type="http://schemas.openxmlformats.org/officeDocument/2006/relationships/image" Target="../media/image38.jpeg"/></Relationships>
</file>

<file path=ppt/slides/_rels/slide21.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hyperlink" Target="http://z.about.com/d/gospain/1/0/J/6/-/-/longwaytogo.JPG" TargetMode="External"/><Relationship Id="rId2" Type="http://schemas.openxmlformats.org/officeDocument/2006/relationships/notesSlide" Target="../notesSlides/notesSlide24.xml"/><Relationship Id="rId1" Type="http://schemas.openxmlformats.org/officeDocument/2006/relationships/slideLayout" Target="../slideLayouts/slideLayout13.xml"/><Relationship Id="rId4" Type="http://schemas.openxmlformats.org/officeDocument/2006/relationships/image" Target="../media/image44.jpeg"/></Relationships>
</file>

<file path=ppt/slides/_rels/slide2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28.xml"/><Relationship Id="rId1" Type="http://schemas.openxmlformats.org/officeDocument/2006/relationships/slideLayout" Target="../slideLayouts/slideLayout13.xml"/><Relationship Id="rId5" Type="http://schemas.openxmlformats.org/officeDocument/2006/relationships/image" Target="../media/image50.jpeg"/><Relationship Id="rId4" Type="http://schemas.openxmlformats.org/officeDocument/2006/relationships/image" Target="../media/image49.jpeg"/></Relationships>
</file>

<file path=ppt/slides/_rels/slide29.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hyperlink" Target="http://upload.wikimedia.org/wikipedia/en/e/e9/WWTBAMuk.png" TargetMode="External"/><Relationship Id="rId2" Type="http://schemas.openxmlformats.org/officeDocument/2006/relationships/notesSlide" Target="../notesSlides/notesSlide30.xml"/><Relationship Id="rId1" Type="http://schemas.openxmlformats.org/officeDocument/2006/relationships/slideLayout" Target="../slideLayouts/slideLayout13.xml"/><Relationship Id="rId4" Type="http://schemas.openxmlformats.org/officeDocument/2006/relationships/image" Target="../media/image52.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33.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3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9.emf"/><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12.xml"/><Relationship Id="rId5" Type="http://schemas.openxmlformats.org/officeDocument/2006/relationships/image" Target="../media/image11.jpeg"/><Relationship Id="rId4" Type="http://schemas.openxmlformats.org/officeDocument/2006/relationships/image" Target="../media/image10.jpeg"/></Relationships>
</file>

<file path=ppt/slides/_rels/slide40.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diagramData" Target="../diagrams/data1.xml"/><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diagramData" Target="../diagrams/data2.xml"/><Relationship Id="rId7" Type="http://schemas.openxmlformats.org/officeDocument/2006/relationships/image" Target="../media/image65.jpe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68.wmf"/><Relationship Id="rId2" Type="http://schemas.openxmlformats.org/officeDocument/2006/relationships/notesSlide" Target="../notesSlides/notesSlide46.xml"/><Relationship Id="rId1" Type="http://schemas.openxmlformats.org/officeDocument/2006/relationships/slideLayout" Target="../slideLayouts/slideLayout7.xml"/><Relationship Id="rId5" Type="http://schemas.openxmlformats.org/officeDocument/2006/relationships/image" Target="../media/image70.png"/><Relationship Id="rId4" Type="http://schemas.openxmlformats.org/officeDocument/2006/relationships/image" Target="../media/image69.jpeg"/></Relationships>
</file>

<file path=ppt/slides/_rels/slide47.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48.xml.rels><?xml version="1.0" encoding="UTF-8" standalone="yes"?>
<Relationships xmlns="http://schemas.openxmlformats.org/package/2006/relationships"><Relationship Id="rId3" Type="http://schemas.openxmlformats.org/officeDocument/2006/relationships/image" Target="../media/image73.emf"/><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4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76.jpeg"/></Relationships>
</file>

<file path=ppt/slides/_rels/slide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78.jpeg"/></Relationships>
</file>

<file path=ppt/slides/_rels/slide5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52.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8" Type="http://schemas.openxmlformats.org/officeDocument/2006/relationships/hyperlink" Target="http://images.google.co.uk/imgres?imgurl=http://esg2006.obs.ujf-grenoble.fr/Illustrations/Logo-ILL.jpg&amp;imgrefurl=http://esg2006.obs.ujf-grenoble.fr/&amp;usg=__wp-_4YRpIp4rTy_brjDw2uoGxRI=&amp;h=243&amp;w=273&amp;sz=14&amp;hl=en&amp;start=2&amp;um=1&amp;itbs=1&amp;tbnid=eXuARD888u017M:&amp;tbnh=101&amp;tbnw=113&amp;prev=/images?q=ill+logo&amp;um=1&amp;hl=en&amp;rlz=1T4GPCK_enGB303GB304&amp;tbs=isch:1" TargetMode="External"/><Relationship Id="rId3" Type="http://schemas.openxmlformats.org/officeDocument/2006/relationships/hyperlink" Target="http://www.helmholtz-berlin.de/index_en.html" TargetMode="External"/><Relationship Id="rId7" Type="http://schemas.openxmlformats.org/officeDocument/2006/relationships/image" Target="../media/image84.png"/><Relationship Id="rId2" Type="http://schemas.openxmlformats.org/officeDocument/2006/relationships/notesSlide" Target="../notesSlides/notesSlide53.xml"/><Relationship Id="rId1" Type="http://schemas.openxmlformats.org/officeDocument/2006/relationships/slideLayout" Target="../slideLayouts/slideLayout6.xml"/><Relationship Id="rId6" Type="http://schemas.openxmlformats.org/officeDocument/2006/relationships/image" Target="../media/image83.png"/><Relationship Id="rId5" Type="http://schemas.openxmlformats.org/officeDocument/2006/relationships/image" Target="../media/image2.png"/><Relationship Id="rId10" Type="http://schemas.openxmlformats.org/officeDocument/2006/relationships/image" Target="../media/image86.jpeg"/><Relationship Id="rId4" Type="http://schemas.openxmlformats.org/officeDocument/2006/relationships/image" Target="../media/image82.png"/><Relationship Id="rId9" Type="http://schemas.openxmlformats.org/officeDocument/2006/relationships/image" Target="../media/image85.jpeg"/></Relationships>
</file>

<file path=ppt/slides/_rels/slide54.xml.rels><?xml version="1.0" encoding="UTF-8" standalone="yes"?>
<Relationships xmlns="http://schemas.openxmlformats.org/package/2006/relationships"><Relationship Id="rId3" Type="http://schemas.openxmlformats.org/officeDocument/2006/relationships/hyperlink" Target="http://www.mantidproject.org/" TargetMode="External"/><Relationship Id="rId2" Type="http://schemas.openxmlformats.org/officeDocument/2006/relationships/notesSlide" Target="../notesSlides/notesSlide54.xml"/><Relationship Id="rId1" Type="http://schemas.openxmlformats.org/officeDocument/2006/relationships/slideLayout" Target="../slideLayouts/slideLayout2.xml"/><Relationship Id="rId6" Type="http://schemas.openxmlformats.org/officeDocument/2006/relationships/hyperlink" Target="http://neutrons.ornl.gov/" TargetMode="External"/><Relationship Id="rId5" Type="http://schemas.openxmlformats.org/officeDocument/2006/relationships/hyperlink" Target="http://www.isis.rl.ac.uk/" TargetMode="External"/><Relationship Id="rId4" Type="http://schemas.openxmlformats.org/officeDocument/2006/relationships/hyperlink" Target="http://www.tessella.com/" TargetMode="Externa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6.xml"/><Relationship Id="rId1" Type="http://schemas.openxmlformats.org/officeDocument/2006/relationships/slideLayout" Target="../slideLayouts/slideLayout13.xml"/><Relationship Id="rId4" Type="http://schemas.openxmlformats.org/officeDocument/2006/relationships/image" Target="../media/image14.emf"/></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prstGeom prst="rect">
            <a:avLst/>
          </a:prstGeom>
        </p:spPr>
        <p:txBody>
          <a:bodyPr/>
          <a:lstStyle/>
          <a:p>
            <a:r>
              <a:rPr lang="en-GB" kern="1200" dirty="0" smtClean="0">
                <a:latin typeface="Lucida Grande" pitchFamily="84" charset="0"/>
              </a:rPr>
              <a:t>A Crack in the Code: </a:t>
            </a:r>
            <a:br>
              <a:rPr lang="en-GB" kern="1200" dirty="0" smtClean="0">
                <a:latin typeface="Lucida Grande" pitchFamily="84" charset="0"/>
              </a:rPr>
            </a:br>
            <a:r>
              <a:rPr lang="en-GB" kern="1200" dirty="0" smtClean="0">
                <a:latin typeface="Lucida Grande" pitchFamily="84" charset="0"/>
              </a:rPr>
              <a:t>Why software fails in scientific research, and how to fix it</a:t>
            </a:r>
            <a:r>
              <a:rPr lang="en-GB" kern="1200" dirty="0" smtClean="0">
                <a:solidFill>
                  <a:srgbClr val="333399"/>
                </a:solidFill>
                <a:latin typeface="Lucida Grande" pitchFamily="84" charset="0"/>
              </a:rPr>
              <a:t/>
            </a:r>
            <a:br>
              <a:rPr lang="en-GB" kern="1200" dirty="0" smtClean="0">
                <a:solidFill>
                  <a:srgbClr val="333399"/>
                </a:solidFill>
                <a:latin typeface="Lucida Grande" pitchFamily="84" charset="0"/>
              </a:rPr>
            </a:br>
            <a:endParaRPr lang="en-GB" dirty="0"/>
          </a:p>
        </p:txBody>
      </p:sp>
      <p:sp>
        <p:nvSpPr>
          <p:cNvPr id="7" name="Subtitle 6"/>
          <p:cNvSpPr>
            <a:spLocks noGrp="1"/>
          </p:cNvSpPr>
          <p:nvPr>
            <p:ph type="subTitle" idx="1"/>
          </p:nvPr>
        </p:nvSpPr>
        <p:spPr>
          <a:xfrm>
            <a:off x="1371600" y="2928934"/>
            <a:ext cx="6400800" cy="2252666"/>
          </a:xfrm>
          <a:prstGeom prst="rect">
            <a:avLst/>
          </a:prstGeom>
        </p:spPr>
        <p:txBody>
          <a:bodyPr/>
          <a:lstStyle/>
          <a:p>
            <a:pPr>
              <a:spcBef>
                <a:spcPct val="0"/>
              </a:spcBef>
            </a:pPr>
            <a:endParaRPr lang="en-GB" sz="2800" i="1" kern="1200" dirty="0" smtClean="0">
              <a:latin typeface="Lucida Grande" pitchFamily="84" charset="0"/>
            </a:endParaRPr>
          </a:p>
          <a:p>
            <a:pPr>
              <a:spcBef>
                <a:spcPct val="0"/>
              </a:spcBef>
            </a:pPr>
            <a:r>
              <a:rPr lang="en-GB" sz="2800" i="1" kern="1200" dirty="0" smtClean="0">
                <a:latin typeface="Lucida Grande" pitchFamily="84" charset="0"/>
              </a:rPr>
              <a:t>Robert McGreevy</a:t>
            </a:r>
          </a:p>
          <a:p>
            <a:pPr>
              <a:spcBef>
                <a:spcPct val="0"/>
              </a:spcBef>
            </a:pPr>
            <a:endParaRPr lang="en-GB" i="1" kern="1200" dirty="0" smtClean="0">
              <a:latin typeface="Lucida Grande" pitchFamily="84" charset="0"/>
            </a:endParaRPr>
          </a:p>
          <a:p>
            <a:pPr>
              <a:spcBef>
                <a:spcPct val="0"/>
              </a:spcBef>
            </a:pPr>
            <a:r>
              <a:rPr lang="en-GB" sz="2000" kern="1200" dirty="0" smtClean="0">
                <a:latin typeface="Lucida Grande" pitchFamily="84" charset="0"/>
              </a:rPr>
              <a:t>ISIS, </a:t>
            </a:r>
          </a:p>
          <a:p>
            <a:pPr>
              <a:spcBef>
                <a:spcPct val="0"/>
              </a:spcBef>
            </a:pPr>
            <a:r>
              <a:rPr lang="en-GB" sz="2000" kern="1200" dirty="0" smtClean="0">
                <a:latin typeface="Lucida Grande" pitchFamily="84" charset="0"/>
              </a:rPr>
              <a:t>Science and Technology Facilities Council,</a:t>
            </a:r>
          </a:p>
          <a:p>
            <a:pPr>
              <a:spcBef>
                <a:spcPct val="0"/>
              </a:spcBef>
            </a:pPr>
            <a:r>
              <a:rPr lang="en-GB" sz="2000" kern="1200" dirty="0" smtClean="0">
                <a:latin typeface="Lucida Grande" pitchFamily="84" charset="0"/>
              </a:rPr>
              <a:t>Rutherford Appleton Laboratory, </a:t>
            </a:r>
            <a:r>
              <a:rPr lang="en-GB" sz="2000" kern="1200" dirty="0" err="1" smtClean="0">
                <a:latin typeface="Lucida Grande" pitchFamily="84" charset="0"/>
              </a:rPr>
              <a:t>Didcot</a:t>
            </a:r>
            <a:r>
              <a:rPr lang="en-GB" sz="2000" kern="1200" dirty="0" smtClean="0">
                <a:latin typeface="Lucida Grande" pitchFamily="84" charset="0"/>
              </a:rPr>
              <a:t>, UK</a:t>
            </a:r>
          </a:p>
        </p:txBody>
      </p:sp>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338857" y="6182045"/>
            <a:ext cx="4466287" cy="461665"/>
          </a:xfrm>
          <a:prstGeom prst="rect">
            <a:avLst/>
          </a:prstGeom>
          <a:noFill/>
        </p:spPr>
        <p:txBody>
          <a:bodyPr wrap="none" rtlCol="0">
            <a:spAutoFit/>
          </a:bodyPr>
          <a:lstStyle/>
          <a:p>
            <a:pPr algn="l" rtl="0" eaLnBrk="0" fontAlgn="base" hangingPunct="0">
              <a:spcBef>
                <a:spcPct val="0"/>
              </a:spcBef>
              <a:spcAft>
                <a:spcPct val="0"/>
              </a:spcAft>
            </a:pPr>
            <a:r>
              <a:rPr lang="en-GB" sz="2400" kern="1200" dirty="0">
                <a:solidFill>
                  <a:srgbClr val="333399"/>
                </a:solidFill>
                <a:latin typeface="Lucida Grande" pitchFamily="84" charset="0"/>
                <a:cs typeface="+mn-cs"/>
              </a:rPr>
              <a:t>How we build analysis software</a:t>
            </a:r>
          </a:p>
        </p:txBody>
      </p:sp>
      <p:pic>
        <p:nvPicPr>
          <p:cNvPr id="4" name="Picture 6" descr="http://myfitgeek.com/blog/wp-content/uploads/2009/04/computer_geek.jpg"/>
          <p:cNvPicPr>
            <a:picLocks noChangeAspect="1" noChangeArrowheads="1"/>
          </p:cNvPicPr>
          <p:nvPr/>
        </p:nvPicPr>
        <p:blipFill>
          <a:blip r:embed="rId3" cstate="email"/>
          <a:srcRect/>
          <a:stretch>
            <a:fillRect/>
          </a:stretch>
        </p:blipFill>
        <p:spPr bwMode="auto">
          <a:xfrm>
            <a:off x="321439" y="1643050"/>
            <a:ext cx="1214446" cy="1423834"/>
          </a:xfrm>
          <a:prstGeom prst="rect">
            <a:avLst/>
          </a:prstGeom>
          <a:noFill/>
        </p:spPr>
      </p:pic>
      <p:pic>
        <p:nvPicPr>
          <p:cNvPr id="13" name="Picture 6" descr="http://myfitgeek.com/blog/wp-content/uploads/2009/04/computer_geek.jpg"/>
          <p:cNvPicPr>
            <a:picLocks noChangeAspect="1" noChangeArrowheads="1"/>
          </p:cNvPicPr>
          <p:nvPr/>
        </p:nvPicPr>
        <p:blipFill>
          <a:blip r:embed="rId3" cstate="email"/>
          <a:srcRect/>
          <a:stretch>
            <a:fillRect/>
          </a:stretch>
        </p:blipFill>
        <p:spPr bwMode="auto">
          <a:xfrm>
            <a:off x="7572396" y="1005034"/>
            <a:ext cx="1214446" cy="1423834"/>
          </a:xfrm>
          <a:prstGeom prst="rect">
            <a:avLst/>
          </a:prstGeom>
          <a:noFill/>
        </p:spPr>
      </p:pic>
      <p:pic>
        <p:nvPicPr>
          <p:cNvPr id="16" name="Picture 6" descr="http://myfitgeek.com/blog/wp-content/uploads/2009/04/computer_geek.jpg"/>
          <p:cNvPicPr>
            <a:picLocks noChangeAspect="1" noChangeArrowheads="1"/>
          </p:cNvPicPr>
          <p:nvPr/>
        </p:nvPicPr>
        <p:blipFill>
          <a:blip r:embed="rId3" cstate="email"/>
          <a:srcRect/>
          <a:stretch>
            <a:fillRect/>
          </a:stretch>
        </p:blipFill>
        <p:spPr bwMode="auto">
          <a:xfrm>
            <a:off x="321439" y="4679165"/>
            <a:ext cx="1214446" cy="1423834"/>
          </a:xfrm>
          <a:prstGeom prst="rect">
            <a:avLst/>
          </a:prstGeom>
          <a:noFill/>
        </p:spPr>
      </p:pic>
      <p:pic>
        <p:nvPicPr>
          <p:cNvPr id="21" name="Picture 6" descr="http://myfitgeek.com/blog/wp-content/uploads/2009/04/computer_geek.jpg"/>
          <p:cNvPicPr>
            <a:picLocks noChangeAspect="1" noChangeArrowheads="1"/>
          </p:cNvPicPr>
          <p:nvPr/>
        </p:nvPicPr>
        <p:blipFill>
          <a:blip r:embed="rId3" cstate="email"/>
          <a:srcRect/>
          <a:stretch>
            <a:fillRect/>
          </a:stretch>
        </p:blipFill>
        <p:spPr bwMode="auto">
          <a:xfrm>
            <a:off x="7572396" y="4679165"/>
            <a:ext cx="1214446" cy="1423834"/>
          </a:xfrm>
          <a:prstGeom prst="rect">
            <a:avLst/>
          </a:prstGeom>
          <a:noFill/>
        </p:spPr>
      </p:pic>
    </p:spTree>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Picture 2" descr="https://allencentre.wikispaces.com/file/view/heath_robinson_pancake.jpg/34771123/heath_robinson_pancake.jpg"/>
          <p:cNvPicPr>
            <a:picLocks noChangeAspect="1" noChangeArrowheads="1"/>
          </p:cNvPicPr>
          <p:nvPr/>
        </p:nvPicPr>
        <p:blipFill>
          <a:blip r:embed="rId3" cstate="email"/>
          <a:srcRect/>
          <a:stretch>
            <a:fillRect/>
          </a:stretch>
        </p:blipFill>
        <p:spPr bwMode="auto">
          <a:xfrm>
            <a:off x="2979162" y="1062057"/>
            <a:ext cx="3185676" cy="4152893"/>
          </a:xfrm>
          <a:prstGeom prst="rect">
            <a:avLst/>
          </a:prstGeom>
          <a:noFill/>
        </p:spPr>
      </p:pic>
      <p:sp>
        <p:nvSpPr>
          <p:cNvPr id="4" name="TextBox 3"/>
          <p:cNvSpPr txBox="1"/>
          <p:nvPr/>
        </p:nvSpPr>
        <p:spPr>
          <a:xfrm>
            <a:off x="278197" y="5500702"/>
            <a:ext cx="8587607" cy="461665"/>
          </a:xfrm>
          <a:prstGeom prst="rect">
            <a:avLst/>
          </a:prstGeom>
          <a:noFill/>
        </p:spPr>
        <p:txBody>
          <a:bodyPr wrap="none" rtlCol="0">
            <a:spAutoFit/>
          </a:bodyPr>
          <a:lstStyle/>
          <a:p>
            <a:pPr algn="ctr" rtl="0" eaLnBrk="0" fontAlgn="base" hangingPunct="0">
              <a:spcBef>
                <a:spcPct val="0"/>
              </a:spcBef>
              <a:spcAft>
                <a:spcPct val="0"/>
              </a:spcAft>
            </a:pPr>
            <a:r>
              <a:rPr lang="en-GB" sz="2400" kern="1200" dirty="0">
                <a:solidFill>
                  <a:srgbClr val="333399"/>
                </a:solidFill>
                <a:latin typeface="Lucida Grande" pitchFamily="84" charset="0"/>
                <a:cs typeface="+mn-cs"/>
              </a:rPr>
              <a:t>If the hardware engineers built this, we’d probably fire them ...</a:t>
            </a:r>
          </a:p>
        </p:txBody>
      </p:sp>
      <p:sp>
        <p:nvSpPr>
          <p:cNvPr id="5" name="TextBox 4"/>
          <p:cNvSpPr txBox="1"/>
          <p:nvPr/>
        </p:nvSpPr>
        <p:spPr>
          <a:xfrm>
            <a:off x="1357290" y="6000768"/>
            <a:ext cx="6551794" cy="461665"/>
          </a:xfrm>
          <a:prstGeom prst="rect">
            <a:avLst/>
          </a:prstGeom>
          <a:noFill/>
        </p:spPr>
        <p:txBody>
          <a:bodyPr wrap="none" rtlCol="0">
            <a:spAutoFit/>
          </a:bodyPr>
          <a:lstStyle/>
          <a:p>
            <a:pPr algn="ctr" rtl="0" eaLnBrk="0" fontAlgn="base" hangingPunct="0">
              <a:spcBef>
                <a:spcPct val="0"/>
              </a:spcBef>
              <a:spcAft>
                <a:spcPct val="0"/>
              </a:spcAft>
            </a:pPr>
            <a:r>
              <a:rPr lang="en-GB" sz="2400" kern="1200" dirty="0">
                <a:solidFill>
                  <a:srgbClr val="333399"/>
                </a:solidFill>
                <a:latin typeface="Lucida Grande" pitchFamily="84" charset="0"/>
                <a:cs typeface="+mn-cs"/>
              </a:rPr>
              <a:t>So why do we let the software engineers do it?</a:t>
            </a:r>
          </a:p>
        </p:txBody>
      </p:sp>
    </p:spTree>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Picture 2" descr="https://allencentre.wikispaces.com/file/view/heath_robinson_pancake.jpg/34771123/heath_robinson_pancake.jpg"/>
          <p:cNvPicPr>
            <a:picLocks noChangeAspect="1" noChangeArrowheads="1"/>
          </p:cNvPicPr>
          <p:nvPr/>
        </p:nvPicPr>
        <p:blipFill>
          <a:blip r:embed="rId3" cstate="email"/>
          <a:srcRect/>
          <a:stretch>
            <a:fillRect/>
          </a:stretch>
        </p:blipFill>
        <p:spPr bwMode="auto">
          <a:xfrm>
            <a:off x="2979162" y="1062057"/>
            <a:ext cx="3185676" cy="4152893"/>
          </a:xfrm>
          <a:prstGeom prst="rect">
            <a:avLst/>
          </a:prstGeom>
          <a:noFill/>
        </p:spPr>
      </p:pic>
      <p:sp>
        <p:nvSpPr>
          <p:cNvPr id="4" name="TextBox 3"/>
          <p:cNvSpPr txBox="1"/>
          <p:nvPr/>
        </p:nvSpPr>
        <p:spPr>
          <a:xfrm>
            <a:off x="1221147" y="5500702"/>
            <a:ext cx="6701706" cy="461665"/>
          </a:xfrm>
          <a:prstGeom prst="rect">
            <a:avLst/>
          </a:prstGeom>
          <a:noFill/>
        </p:spPr>
        <p:txBody>
          <a:bodyPr wrap="none" rtlCol="0">
            <a:spAutoFit/>
          </a:bodyPr>
          <a:lstStyle/>
          <a:p>
            <a:pPr algn="ctr" rtl="0" eaLnBrk="0" fontAlgn="base" hangingPunct="0">
              <a:spcBef>
                <a:spcPct val="0"/>
              </a:spcBef>
              <a:spcAft>
                <a:spcPct val="0"/>
              </a:spcAft>
            </a:pPr>
            <a:r>
              <a:rPr lang="en-GB" sz="2400" kern="1200" dirty="0">
                <a:solidFill>
                  <a:srgbClr val="333399"/>
                </a:solidFill>
                <a:latin typeface="Lucida Grande" pitchFamily="84" charset="0"/>
                <a:cs typeface="+mn-cs"/>
              </a:rPr>
              <a:t>Well, we don’t normally use software engineers.</a:t>
            </a:r>
          </a:p>
        </p:txBody>
      </p:sp>
      <p:sp>
        <p:nvSpPr>
          <p:cNvPr id="6" name="TextBox 5"/>
          <p:cNvSpPr txBox="1"/>
          <p:nvPr/>
        </p:nvSpPr>
        <p:spPr>
          <a:xfrm>
            <a:off x="1230573" y="6000768"/>
            <a:ext cx="6682855" cy="461665"/>
          </a:xfrm>
          <a:prstGeom prst="rect">
            <a:avLst/>
          </a:prstGeom>
          <a:noFill/>
        </p:spPr>
        <p:txBody>
          <a:bodyPr wrap="none" rtlCol="0">
            <a:spAutoFit/>
          </a:bodyPr>
          <a:lstStyle/>
          <a:p>
            <a:pPr algn="ctr" rtl="0" eaLnBrk="0" fontAlgn="base" hangingPunct="0">
              <a:spcBef>
                <a:spcPct val="0"/>
              </a:spcBef>
              <a:spcAft>
                <a:spcPct val="0"/>
              </a:spcAft>
            </a:pPr>
            <a:r>
              <a:rPr lang="en-GB" sz="2400" kern="1200" dirty="0">
                <a:solidFill>
                  <a:srgbClr val="333399"/>
                </a:solidFill>
                <a:latin typeface="Lucida Grande" pitchFamily="84" charset="0"/>
                <a:cs typeface="+mn-cs"/>
              </a:rPr>
              <a:t>And anyway, it looks as though it will do the job!</a:t>
            </a:r>
          </a:p>
        </p:txBody>
      </p:sp>
    </p:spTree>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Picture 2" descr="https://allencentre.wikispaces.com/file/view/heath_robinson_pancake.jpg/34771123/heath_robinson_pancake.jpg"/>
          <p:cNvPicPr>
            <a:picLocks noChangeAspect="1" noChangeArrowheads="1"/>
          </p:cNvPicPr>
          <p:nvPr/>
        </p:nvPicPr>
        <p:blipFill>
          <a:blip r:embed="rId3" cstate="email"/>
          <a:srcRect/>
          <a:stretch>
            <a:fillRect/>
          </a:stretch>
        </p:blipFill>
        <p:spPr bwMode="auto">
          <a:xfrm>
            <a:off x="2979162" y="1062057"/>
            <a:ext cx="3185676" cy="4152893"/>
          </a:xfrm>
          <a:prstGeom prst="rect">
            <a:avLst/>
          </a:prstGeom>
          <a:noFill/>
        </p:spPr>
      </p:pic>
      <p:sp>
        <p:nvSpPr>
          <p:cNvPr id="4" name="TextBox 3"/>
          <p:cNvSpPr txBox="1"/>
          <p:nvPr/>
        </p:nvSpPr>
        <p:spPr>
          <a:xfrm>
            <a:off x="4086130" y="5500702"/>
            <a:ext cx="971740" cy="461665"/>
          </a:xfrm>
          <a:prstGeom prst="rect">
            <a:avLst/>
          </a:prstGeom>
          <a:noFill/>
        </p:spPr>
        <p:txBody>
          <a:bodyPr wrap="none" rtlCol="0">
            <a:spAutoFit/>
          </a:bodyPr>
          <a:lstStyle/>
          <a:p>
            <a:pPr algn="ctr" rtl="0" eaLnBrk="0" fontAlgn="base" hangingPunct="0">
              <a:spcBef>
                <a:spcPct val="0"/>
              </a:spcBef>
              <a:spcAft>
                <a:spcPct val="0"/>
              </a:spcAft>
            </a:pPr>
            <a:r>
              <a:rPr lang="en-GB" sz="2400" kern="1200" dirty="0">
                <a:solidFill>
                  <a:srgbClr val="333399"/>
                </a:solidFill>
                <a:latin typeface="Lucida Grande" pitchFamily="84" charset="0"/>
                <a:cs typeface="+mn-cs"/>
              </a:rPr>
              <a:t>Why?</a:t>
            </a:r>
          </a:p>
        </p:txBody>
      </p:sp>
    </p:spTree>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33125" y="5500702"/>
            <a:ext cx="8953092" cy="1131079"/>
          </a:xfrm>
          <a:prstGeom prst="rect">
            <a:avLst/>
          </a:prstGeom>
          <a:noFill/>
        </p:spPr>
        <p:txBody>
          <a:bodyPr wrap="none" rtlCol="0">
            <a:spAutoFit/>
          </a:bodyPr>
          <a:lstStyle/>
          <a:p>
            <a:pPr algn="ctr" rtl="0" eaLnBrk="0" fontAlgn="base" hangingPunct="0">
              <a:spcBef>
                <a:spcPct val="0"/>
              </a:spcBef>
              <a:spcAft>
                <a:spcPct val="0"/>
              </a:spcAft>
            </a:pPr>
            <a:r>
              <a:rPr lang="en-GB" sz="2250" kern="1200" dirty="0">
                <a:solidFill>
                  <a:srgbClr val="333399"/>
                </a:solidFill>
                <a:latin typeface="Lucida Grande" pitchFamily="84" charset="0"/>
                <a:cs typeface="+mn-cs"/>
              </a:rPr>
              <a:t>Scientists are clever people – of course they can write software,</a:t>
            </a:r>
          </a:p>
          <a:p>
            <a:pPr algn="ctr" rtl="0" eaLnBrk="0" fontAlgn="base" hangingPunct="0">
              <a:spcBef>
                <a:spcPct val="0"/>
              </a:spcBef>
              <a:spcAft>
                <a:spcPct val="0"/>
              </a:spcAft>
            </a:pPr>
            <a:r>
              <a:rPr lang="en-GB" sz="2250" kern="1200" dirty="0">
                <a:solidFill>
                  <a:srgbClr val="333399"/>
                </a:solidFill>
                <a:latin typeface="Lucida Grande" pitchFamily="84" charset="0"/>
                <a:cs typeface="+mn-cs"/>
              </a:rPr>
              <a:t>when they’ve finished doing the experiment, </a:t>
            </a:r>
            <a:br>
              <a:rPr lang="en-GB" sz="2250" kern="1200" dirty="0">
                <a:solidFill>
                  <a:srgbClr val="333399"/>
                </a:solidFill>
                <a:latin typeface="Lucida Grande" pitchFamily="84" charset="0"/>
                <a:cs typeface="+mn-cs"/>
              </a:rPr>
            </a:br>
            <a:r>
              <a:rPr lang="en-GB" sz="2250" kern="1200" dirty="0">
                <a:solidFill>
                  <a:srgbClr val="333399"/>
                </a:solidFill>
                <a:latin typeface="Lucida Grande" pitchFamily="84" charset="0"/>
                <a:cs typeface="+mn-cs"/>
              </a:rPr>
              <a:t>fixing the equipment ...</a:t>
            </a:r>
          </a:p>
        </p:txBody>
      </p:sp>
      <p:pic>
        <p:nvPicPr>
          <p:cNvPr id="3" name="Picture 6" descr="12190"/>
          <p:cNvPicPr>
            <a:picLocks noChangeAspect="1" noChangeArrowheads="1"/>
          </p:cNvPicPr>
          <p:nvPr/>
        </p:nvPicPr>
        <p:blipFill>
          <a:blip r:embed="rId3" cstate="email"/>
          <a:srcRect/>
          <a:stretch>
            <a:fillRect/>
          </a:stretch>
        </p:blipFill>
        <p:spPr>
          <a:xfrm>
            <a:off x="2635131" y="1142984"/>
            <a:ext cx="3873738" cy="4214842"/>
          </a:xfrm>
          <a:prstGeom prst="rect">
            <a:avLst/>
          </a:prstGeom>
          <a:noFill/>
          <a:ln/>
        </p:spPr>
      </p:pic>
    </p:spTree>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583041" y="6182045"/>
            <a:ext cx="5977919" cy="461665"/>
          </a:xfrm>
          <a:prstGeom prst="rect">
            <a:avLst/>
          </a:prstGeom>
          <a:noFill/>
        </p:spPr>
        <p:txBody>
          <a:bodyPr wrap="none" rtlCol="0">
            <a:spAutoFit/>
          </a:bodyPr>
          <a:lstStyle/>
          <a:p>
            <a:pPr algn="l" rtl="0" eaLnBrk="0" fontAlgn="base" hangingPunct="0">
              <a:spcBef>
                <a:spcPct val="0"/>
              </a:spcBef>
              <a:spcAft>
                <a:spcPct val="0"/>
              </a:spcAft>
            </a:pPr>
            <a:r>
              <a:rPr lang="en-GB" sz="2400" kern="1200" dirty="0">
                <a:solidFill>
                  <a:srgbClr val="333399"/>
                </a:solidFill>
                <a:latin typeface="Lucida Grande" pitchFamily="84" charset="0"/>
                <a:cs typeface="+mn-cs"/>
              </a:rPr>
              <a:t>Software may give you the ‘scientific edge’</a:t>
            </a:r>
          </a:p>
        </p:txBody>
      </p:sp>
      <p:pic>
        <p:nvPicPr>
          <p:cNvPr id="8" name="Picture 4"/>
          <p:cNvPicPr>
            <a:picLocks noChangeAspect="1" noChangeArrowheads="1"/>
          </p:cNvPicPr>
          <p:nvPr/>
        </p:nvPicPr>
        <p:blipFill>
          <a:blip r:embed="rId3" cstate="email"/>
          <a:srcRect/>
          <a:stretch>
            <a:fillRect/>
          </a:stretch>
        </p:blipFill>
        <p:spPr bwMode="auto">
          <a:xfrm>
            <a:off x="1542001" y="1643050"/>
            <a:ext cx="6059998" cy="4000528"/>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03464" y="6182045"/>
            <a:ext cx="7337073" cy="461665"/>
          </a:xfrm>
          <a:prstGeom prst="rect">
            <a:avLst/>
          </a:prstGeom>
          <a:noFill/>
        </p:spPr>
        <p:txBody>
          <a:bodyPr wrap="none" rtlCol="0">
            <a:spAutoFit/>
          </a:bodyPr>
          <a:lstStyle/>
          <a:p>
            <a:pPr algn="l" rtl="0" eaLnBrk="0" fontAlgn="base" hangingPunct="0">
              <a:spcBef>
                <a:spcPct val="0"/>
              </a:spcBef>
              <a:spcAft>
                <a:spcPct val="0"/>
              </a:spcAft>
            </a:pPr>
            <a:r>
              <a:rPr lang="en-GB" sz="2400" kern="1200" dirty="0">
                <a:solidFill>
                  <a:srgbClr val="333399"/>
                </a:solidFill>
                <a:latin typeface="Lucida Grande" pitchFamily="84" charset="0"/>
                <a:cs typeface="+mn-cs"/>
              </a:rPr>
              <a:t>‘Senior scientists’ come from the ‘pre-PC’ generation</a:t>
            </a:r>
          </a:p>
        </p:txBody>
      </p:sp>
      <p:pic>
        <p:nvPicPr>
          <p:cNvPr id="3" name="Picture 2" descr="http://www.classiccmp.org/dunfield/sinclair/h/zx80.jpg"/>
          <p:cNvPicPr>
            <a:picLocks noChangeAspect="1" noChangeArrowheads="1"/>
          </p:cNvPicPr>
          <p:nvPr/>
        </p:nvPicPr>
        <p:blipFill>
          <a:blip r:embed="rId3" cstate="email"/>
          <a:srcRect/>
          <a:stretch>
            <a:fillRect/>
          </a:stretch>
        </p:blipFill>
        <p:spPr bwMode="auto">
          <a:xfrm>
            <a:off x="1229550" y="1500174"/>
            <a:ext cx="6684900" cy="4461989"/>
          </a:xfrm>
          <a:prstGeom prst="rect">
            <a:avLst/>
          </a:prstGeom>
          <a:noFill/>
        </p:spPr>
      </p:pic>
    </p:spTree>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5" name="Picture 1"/>
          <p:cNvPicPr>
            <a:picLocks noChangeAspect="1" noChangeArrowheads="1"/>
          </p:cNvPicPr>
          <p:nvPr/>
        </p:nvPicPr>
        <p:blipFill>
          <a:blip r:embed="rId3"/>
          <a:srcRect/>
          <a:stretch>
            <a:fillRect/>
          </a:stretch>
        </p:blipFill>
        <p:spPr bwMode="auto">
          <a:xfrm>
            <a:off x="887841" y="1571612"/>
            <a:ext cx="7368319" cy="4071966"/>
          </a:xfrm>
          <a:prstGeom prst="rect">
            <a:avLst/>
          </a:prstGeom>
          <a:noFill/>
          <a:ln w="9525">
            <a:noFill/>
            <a:miter lim="800000"/>
            <a:headEnd/>
            <a:tailEnd/>
          </a:ln>
        </p:spPr>
      </p:pic>
      <p:sp>
        <p:nvSpPr>
          <p:cNvPr id="3" name="TextBox 2"/>
          <p:cNvSpPr txBox="1"/>
          <p:nvPr/>
        </p:nvSpPr>
        <p:spPr>
          <a:xfrm>
            <a:off x="2331643" y="6182045"/>
            <a:ext cx="4480714" cy="461665"/>
          </a:xfrm>
          <a:prstGeom prst="rect">
            <a:avLst/>
          </a:prstGeom>
          <a:noFill/>
        </p:spPr>
        <p:txBody>
          <a:bodyPr wrap="none" rtlCol="0">
            <a:spAutoFit/>
          </a:bodyPr>
          <a:lstStyle/>
          <a:p>
            <a:pPr algn="l" rtl="0" eaLnBrk="0" fontAlgn="base" hangingPunct="0">
              <a:spcBef>
                <a:spcPct val="0"/>
              </a:spcBef>
              <a:spcAft>
                <a:spcPct val="0"/>
              </a:spcAft>
            </a:pPr>
            <a:r>
              <a:rPr lang="en-GB" sz="2400" kern="1200" dirty="0">
                <a:solidFill>
                  <a:srgbClr val="333399"/>
                </a:solidFill>
                <a:latin typeface="Lucida Grande" pitchFamily="84" charset="0"/>
                <a:cs typeface="+mn-cs"/>
              </a:rPr>
              <a:t>Real software costs real money</a:t>
            </a:r>
          </a:p>
        </p:txBody>
      </p:sp>
    </p:spTree>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4"/>
          <p:cNvGrpSpPr/>
          <p:nvPr/>
        </p:nvGrpSpPr>
        <p:grpSpPr>
          <a:xfrm>
            <a:off x="2378318" y="1230188"/>
            <a:ext cx="4379594" cy="4372806"/>
            <a:chOff x="2378318" y="1230188"/>
            <a:chExt cx="4379594" cy="4372806"/>
          </a:xfrm>
        </p:grpSpPr>
        <p:pic>
          <p:nvPicPr>
            <p:cNvPr id="13315" name="Picture 2" descr="matrix_09"/>
            <p:cNvPicPr>
              <a:picLocks noChangeAspect="1" noChangeArrowheads="1"/>
            </p:cNvPicPr>
            <p:nvPr/>
          </p:nvPicPr>
          <p:blipFill>
            <a:blip r:embed="rId3"/>
            <a:srcRect/>
            <a:stretch>
              <a:fillRect/>
            </a:stretch>
          </p:blipFill>
          <p:spPr bwMode="auto">
            <a:xfrm>
              <a:off x="5317912" y="4162994"/>
              <a:ext cx="1440000" cy="1440000"/>
            </a:xfrm>
            <a:prstGeom prst="rect">
              <a:avLst/>
            </a:prstGeom>
            <a:noFill/>
            <a:ln w="9525">
              <a:noFill/>
              <a:miter lim="800000"/>
              <a:headEnd/>
              <a:tailEnd/>
            </a:ln>
          </p:spPr>
        </p:pic>
        <p:pic>
          <p:nvPicPr>
            <p:cNvPr id="13316" name="Picture 3" descr="matrix_01"/>
            <p:cNvPicPr>
              <a:picLocks noChangeAspect="1" noChangeArrowheads="1"/>
            </p:cNvPicPr>
            <p:nvPr/>
          </p:nvPicPr>
          <p:blipFill>
            <a:blip r:embed="rId4"/>
            <a:srcRect/>
            <a:stretch>
              <a:fillRect/>
            </a:stretch>
          </p:blipFill>
          <p:spPr bwMode="auto">
            <a:xfrm>
              <a:off x="2378318" y="1230188"/>
              <a:ext cx="1440000" cy="1440000"/>
            </a:xfrm>
            <a:prstGeom prst="rect">
              <a:avLst/>
            </a:prstGeom>
            <a:noFill/>
            <a:ln w="9525">
              <a:noFill/>
              <a:miter lim="800000"/>
              <a:headEnd/>
              <a:tailEnd/>
            </a:ln>
          </p:spPr>
        </p:pic>
        <p:pic>
          <p:nvPicPr>
            <p:cNvPr id="13317" name="Picture 4" descr="matrix_02"/>
            <p:cNvPicPr>
              <a:picLocks noChangeAspect="1" noChangeArrowheads="1"/>
            </p:cNvPicPr>
            <p:nvPr/>
          </p:nvPicPr>
          <p:blipFill>
            <a:blip r:embed="rId5"/>
            <a:srcRect/>
            <a:stretch>
              <a:fillRect/>
            </a:stretch>
          </p:blipFill>
          <p:spPr bwMode="auto">
            <a:xfrm>
              <a:off x="3844116" y="1230188"/>
              <a:ext cx="1440000" cy="1440000"/>
            </a:xfrm>
            <a:prstGeom prst="rect">
              <a:avLst/>
            </a:prstGeom>
            <a:noFill/>
            <a:ln w="9525">
              <a:noFill/>
              <a:miter lim="800000"/>
              <a:headEnd/>
              <a:tailEnd/>
            </a:ln>
          </p:spPr>
        </p:pic>
        <p:pic>
          <p:nvPicPr>
            <p:cNvPr id="13318" name="Picture 5" descr="matrix_03"/>
            <p:cNvPicPr>
              <a:picLocks noChangeAspect="1" noChangeArrowheads="1"/>
            </p:cNvPicPr>
            <p:nvPr/>
          </p:nvPicPr>
          <p:blipFill>
            <a:blip r:embed="rId6"/>
            <a:srcRect/>
            <a:stretch>
              <a:fillRect/>
            </a:stretch>
          </p:blipFill>
          <p:spPr bwMode="auto">
            <a:xfrm>
              <a:off x="5317912" y="1230188"/>
              <a:ext cx="1440000" cy="1440000"/>
            </a:xfrm>
            <a:prstGeom prst="rect">
              <a:avLst/>
            </a:prstGeom>
            <a:noFill/>
            <a:ln w="9525">
              <a:noFill/>
              <a:miter lim="800000"/>
              <a:headEnd/>
              <a:tailEnd/>
            </a:ln>
          </p:spPr>
        </p:pic>
        <p:pic>
          <p:nvPicPr>
            <p:cNvPr id="13319" name="Picture 6" descr="matrix_04"/>
            <p:cNvPicPr>
              <a:picLocks noChangeAspect="1" noChangeArrowheads="1"/>
            </p:cNvPicPr>
            <p:nvPr/>
          </p:nvPicPr>
          <p:blipFill>
            <a:blip r:embed="rId7"/>
            <a:srcRect/>
            <a:stretch>
              <a:fillRect/>
            </a:stretch>
          </p:blipFill>
          <p:spPr bwMode="auto">
            <a:xfrm>
              <a:off x="2378318" y="2694222"/>
              <a:ext cx="1440000" cy="1440000"/>
            </a:xfrm>
            <a:prstGeom prst="rect">
              <a:avLst/>
            </a:prstGeom>
            <a:noFill/>
            <a:ln w="9525">
              <a:noFill/>
              <a:miter lim="800000"/>
              <a:headEnd/>
              <a:tailEnd/>
            </a:ln>
          </p:spPr>
        </p:pic>
        <p:pic>
          <p:nvPicPr>
            <p:cNvPr id="13320" name="Picture 7" descr="matrix_05"/>
            <p:cNvPicPr>
              <a:picLocks noChangeAspect="1" noChangeArrowheads="1"/>
            </p:cNvPicPr>
            <p:nvPr/>
          </p:nvPicPr>
          <p:blipFill>
            <a:blip r:embed="rId8"/>
            <a:srcRect/>
            <a:stretch>
              <a:fillRect/>
            </a:stretch>
          </p:blipFill>
          <p:spPr bwMode="auto">
            <a:xfrm>
              <a:off x="3844116" y="2694222"/>
              <a:ext cx="1440000" cy="1440000"/>
            </a:xfrm>
            <a:prstGeom prst="rect">
              <a:avLst/>
            </a:prstGeom>
            <a:noFill/>
            <a:ln w="9525">
              <a:noFill/>
              <a:miter lim="800000"/>
              <a:headEnd/>
              <a:tailEnd/>
            </a:ln>
          </p:spPr>
        </p:pic>
        <p:pic>
          <p:nvPicPr>
            <p:cNvPr id="13321" name="Picture 8" descr="matrix_06"/>
            <p:cNvPicPr>
              <a:picLocks noChangeAspect="1" noChangeArrowheads="1"/>
            </p:cNvPicPr>
            <p:nvPr/>
          </p:nvPicPr>
          <p:blipFill>
            <a:blip r:embed="rId9"/>
            <a:srcRect/>
            <a:stretch>
              <a:fillRect/>
            </a:stretch>
          </p:blipFill>
          <p:spPr bwMode="auto">
            <a:xfrm>
              <a:off x="5317912" y="2694222"/>
              <a:ext cx="1440000" cy="1440000"/>
            </a:xfrm>
            <a:prstGeom prst="rect">
              <a:avLst/>
            </a:prstGeom>
            <a:noFill/>
            <a:ln w="9525">
              <a:noFill/>
              <a:miter lim="800000"/>
              <a:headEnd/>
              <a:tailEnd/>
            </a:ln>
          </p:spPr>
        </p:pic>
        <p:pic>
          <p:nvPicPr>
            <p:cNvPr id="13322" name="Picture 9" descr="matrix_07"/>
            <p:cNvPicPr>
              <a:picLocks noChangeAspect="1" noChangeArrowheads="1"/>
            </p:cNvPicPr>
            <p:nvPr/>
          </p:nvPicPr>
          <p:blipFill>
            <a:blip r:embed="rId10"/>
            <a:srcRect/>
            <a:stretch>
              <a:fillRect/>
            </a:stretch>
          </p:blipFill>
          <p:spPr bwMode="auto">
            <a:xfrm>
              <a:off x="2378318" y="4162994"/>
              <a:ext cx="1440000" cy="1440000"/>
            </a:xfrm>
            <a:prstGeom prst="rect">
              <a:avLst/>
            </a:prstGeom>
            <a:noFill/>
            <a:ln w="9525">
              <a:noFill/>
              <a:miter lim="800000"/>
              <a:headEnd/>
              <a:tailEnd/>
            </a:ln>
          </p:spPr>
        </p:pic>
        <p:pic>
          <p:nvPicPr>
            <p:cNvPr id="13323" name="Picture 10" descr="matrix_08"/>
            <p:cNvPicPr>
              <a:picLocks noChangeAspect="1" noChangeArrowheads="1"/>
            </p:cNvPicPr>
            <p:nvPr/>
          </p:nvPicPr>
          <p:blipFill>
            <a:blip r:embed="rId11"/>
            <a:srcRect/>
            <a:stretch>
              <a:fillRect/>
            </a:stretch>
          </p:blipFill>
          <p:spPr bwMode="auto">
            <a:xfrm>
              <a:off x="3844116" y="4162994"/>
              <a:ext cx="1440000" cy="1440000"/>
            </a:xfrm>
            <a:prstGeom prst="rect">
              <a:avLst/>
            </a:prstGeom>
            <a:noFill/>
            <a:ln w="9525">
              <a:noFill/>
              <a:miter lim="800000"/>
              <a:headEnd/>
              <a:tailEnd/>
            </a:ln>
          </p:spPr>
        </p:pic>
      </p:grpSp>
      <p:sp>
        <p:nvSpPr>
          <p:cNvPr id="21" name="TextBox 20"/>
          <p:cNvSpPr txBox="1"/>
          <p:nvPr/>
        </p:nvSpPr>
        <p:spPr>
          <a:xfrm>
            <a:off x="1480449" y="6182045"/>
            <a:ext cx="6183103" cy="461665"/>
          </a:xfrm>
          <a:prstGeom prst="rect">
            <a:avLst/>
          </a:prstGeom>
          <a:noFill/>
        </p:spPr>
        <p:txBody>
          <a:bodyPr wrap="none" rtlCol="0">
            <a:spAutoFit/>
          </a:bodyPr>
          <a:lstStyle/>
          <a:p>
            <a:pPr algn="l" rtl="0" eaLnBrk="0" fontAlgn="base" hangingPunct="0">
              <a:spcBef>
                <a:spcPct val="0"/>
              </a:spcBef>
              <a:spcAft>
                <a:spcPct val="0"/>
              </a:spcAft>
            </a:pPr>
            <a:r>
              <a:rPr lang="en-GB" sz="2400" kern="1200" dirty="0">
                <a:solidFill>
                  <a:srgbClr val="333399"/>
                </a:solidFill>
                <a:latin typeface="Lucida Grande" pitchFamily="84" charset="0"/>
                <a:cs typeface="+mn-cs"/>
              </a:rPr>
              <a:t>Software investment = hardware investment</a:t>
            </a:r>
          </a:p>
        </p:txBody>
      </p:sp>
    </p:spTree>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39" name="Picture 16" descr="magnet1"/>
          <p:cNvPicPr>
            <a:picLocks noChangeAspect="1" noChangeArrowheads="1"/>
          </p:cNvPicPr>
          <p:nvPr/>
        </p:nvPicPr>
        <p:blipFill>
          <a:blip r:embed="rId4" cstate="email"/>
          <a:srcRect/>
          <a:stretch>
            <a:fillRect/>
          </a:stretch>
        </p:blipFill>
        <p:spPr bwMode="auto">
          <a:xfrm>
            <a:off x="2838528" y="2031772"/>
            <a:ext cx="1800000" cy="1337499"/>
          </a:xfrm>
          <a:prstGeom prst="rect">
            <a:avLst/>
          </a:prstGeom>
          <a:noFill/>
          <a:ln w="9525">
            <a:noFill/>
            <a:miter lim="800000"/>
            <a:headEnd/>
            <a:tailEnd/>
          </a:ln>
        </p:spPr>
      </p:pic>
      <p:sp>
        <p:nvSpPr>
          <p:cNvPr id="5141" name="Text Box 22"/>
          <p:cNvSpPr txBox="1">
            <a:spLocks noChangeArrowheads="1"/>
          </p:cNvSpPr>
          <p:nvPr/>
        </p:nvSpPr>
        <p:spPr bwMode="auto">
          <a:xfrm>
            <a:off x="6469092" y="2283614"/>
            <a:ext cx="1785938" cy="466725"/>
          </a:xfrm>
          <a:prstGeom prst="rect">
            <a:avLst/>
          </a:prstGeom>
          <a:noFill/>
          <a:ln w="9525">
            <a:solidFill>
              <a:srgbClr val="333399"/>
            </a:solidFill>
            <a:miter lim="800000"/>
            <a:headEnd/>
            <a:tailEnd/>
          </a:ln>
        </p:spPr>
        <p:txBody>
          <a:bodyPr wrap="none">
            <a:spAutoFit/>
          </a:bodyPr>
          <a:lstStyle/>
          <a:p>
            <a:pPr algn="l" rtl="0" eaLnBrk="0" fontAlgn="base" hangingPunct="0">
              <a:spcBef>
                <a:spcPct val="0"/>
              </a:spcBef>
              <a:spcAft>
                <a:spcPct val="0"/>
              </a:spcAft>
            </a:pPr>
            <a:r>
              <a:rPr lang="en-US" sz="2400" kern="1200" dirty="0">
                <a:solidFill>
                  <a:srgbClr val="0066FF"/>
                </a:solidFill>
                <a:latin typeface="Lucida Grande"/>
                <a:cs typeface="+mn-cs"/>
              </a:rPr>
              <a:t>Instruments</a:t>
            </a:r>
          </a:p>
        </p:txBody>
      </p:sp>
      <p:pic>
        <p:nvPicPr>
          <p:cNvPr id="5132" name="Picture 18"/>
          <p:cNvPicPr>
            <a:picLocks noChangeAspect="1" noChangeArrowheads="1"/>
          </p:cNvPicPr>
          <p:nvPr/>
        </p:nvPicPr>
        <p:blipFill>
          <a:blip r:embed="rId5"/>
          <a:srcRect/>
          <a:stretch>
            <a:fillRect/>
          </a:stretch>
        </p:blipFill>
        <p:spPr bwMode="auto">
          <a:xfrm>
            <a:off x="2843438" y="4033077"/>
            <a:ext cx="1800000" cy="1539063"/>
          </a:xfrm>
          <a:prstGeom prst="rect">
            <a:avLst/>
          </a:prstGeom>
          <a:noFill/>
          <a:ln w="9525">
            <a:noFill/>
            <a:miter lim="800000"/>
            <a:headEnd/>
            <a:tailEnd/>
          </a:ln>
        </p:spPr>
      </p:pic>
      <p:sp>
        <p:nvSpPr>
          <p:cNvPr id="5134" name="Text Box 28"/>
          <p:cNvSpPr txBox="1">
            <a:spLocks noChangeArrowheads="1"/>
          </p:cNvSpPr>
          <p:nvPr/>
        </p:nvSpPr>
        <p:spPr bwMode="auto">
          <a:xfrm>
            <a:off x="6257161" y="4783944"/>
            <a:ext cx="2209800" cy="466725"/>
          </a:xfrm>
          <a:prstGeom prst="rect">
            <a:avLst/>
          </a:prstGeom>
          <a:noFill/>
          <a:ln w="9525">
            <a:solidFill>
              <a:srgbClr val="333399"/>
            </a:solidFill>
            <a:miter lim="800000"/>
            <a:headEnd/>
            <a:tailEnd/>
          </a:ln>
        </p:spPr>
        <p:txBody>
          <a:bodyPr wrap="none">
            <a:spAutoFit/>
          </a:bodyPr>
          <a:lstStyle/>
          <a:p>
            <a:pPr algn="l" rtl="0" eaLnBrk="0" fontAlgn="base" hangingPunct="0">
              <a:spcBef>
                <a:spcPct val="0"/>
              </a:spcBef>
              <a:spcAft>
                <a:spcPct val="0"/>
              </a:spcAft>
            </a:pPr>
            <a:r>
              <a:rPr lang="en-US" sz="2400" kern="1200">
                <a:solidFill>
                  <a:srgbClr val="0066FF"/>
                </a:solidFill>
                <a:latin typeface="Lucida Grande"/>
                <a:cs typeface="+mn-cs"/>
              </a:rPr>
              <a:t>Data treatment</a:t>
            </a:r>
          </a:p>
        </p:txBody>
      </p:sp>
      <p:sp>
        <p:nvSpPr>
          <p:cNvPr id="5137" name="Text Box 25"/>
          <p:cNvSpPr txBox="1">
            <a:spLocks noChangeArrowheads="1"/>
          </p:cNvSpPr>
          <p:nvPr/>
        </p:nvSpPr>
        <p:spPr bwMode="auto">
          <a:xfrm>
            <a:off x="5865843" y="3533779"/>
            <a:ext cx="2992437" cy="466725"/>
          </a:xfrm>
          <a:prstGeom prst="rect">
            <a:avLst/>
          </a:prstGeom>
          <a:noFill/>
          <a:ln w="9525">
            <a:solidFill>
              <a:srgbClr val="333399"/>
            </a:solidFill>
            <a:miter lim="800000"/>
            <a:headEnd/>
            <a:tailEnd/>
          </a:ln>
        </p:spPr>
        <p:txBody>
          <a:bodyPr wrap="none">
            <a:spAutoFit/>
          </a:bodyPr>
          <a:lstStyle/>
          <a:p>
            <a:pPr algn="l" rtl="0" eaLnBrk="0" fontAlgn="base" hangingPunct="0">
              <a:spcBef>
                <a:spcPct val="0"/>
              </a:spcBef>
              <a:spcAft>
                <a:spcPct val="0"/>
              </a:spcAft>
            </a:pPr>
            <a:r>
              <a:rPr lang="en-US" sz="2400" kern="1200">
                <a:solidFill>
                  <a:srgbClr val="0066FF"/>
                </a:solidFill>
                <a:latin typeface="Lucida Grande"/>
                <a:cs typeface="+mn-cs"/>
              </a:rPr>
              <a:t>Sample environment</a:t>
            </a:r>
          </a:p>
        </p:txBody>
      </p:sp>
      <p:graphicFrame>
        <p:nvGraphicFramePr>
          <p:cNvPr id="26" name="Object 2"/>
          <p:cNvGraphicFramePr>
            <a:graphicFrameLocks noChangeAspect="1"/>
          </p:cNvGraphicFramePr>
          <p:nvPr/>
        </p:nvGraphicFramePr>
        <p:xfrm>
          <a:off x="628860" y="2786058"/>
          <a:ext cx="1857388" cy="2112668"/>
        </p:xfrm>
        <a:graphic>
          <a:graphicData uri="http://schemas.openxmlformats.org/presentationml/2006/ole">
            <p:oleObj spid="_x0000_s64514" name="Picture" r:id="rId6" imgW="3029712" imgH="4334256" progId="Word.Picture.8">
              <p:embed/>
            </p:oleObj>
          </a:graphicData>
        </a:graphic>
      </p:graphicFrame>
      <p:sp>
        <p:nvSpPr>
          <p:cNvPr id="5144" name="Text Box 20"/>
          <p:cNvSpPr txBox="1">
            <a:spLocks noChangeArrowheads="1"/>
          </p:cNvSpPr>
          <p:nvPr/>
        </p:nvSpPr>
        <p:spPr bwMode="auto">
          <a:xfrm>
            <a:off x="6781830" y="1033449"/>
            <a:ext cx="1160463" cy="466725"/>
          </a:xfrm>
          <a:prstGeom prst="rect">
            <a:avLst/>
          </a:prstGeom>
          <a:noFill/>
          <a:ln w="9525">
            <a:solidFill>
              <a:srgbClr val="333399"/>
            </a:solidFill>
            <a:miter lim="800000"/>
            <a:headEnd/>
            <a:tailEnd/>
          </a:ln>
        </p:spPr>
        <p:txBody>
          <a:bodyPr wrap="none">
            <a:spAutoFit/>
          </a:bodyPr>
          <a:lstStyle/>
          <a:p>
            <a:pPr algn="l" rtl="0" eaLnBrk="0" fontAlgn="base" hangingPunct="0">
              <a:spcBef>
                <a:spcPct val="0"/>
              </a:spcBef>
              <a:spcAft>
                <a:spcPct val="0"/>
              </a:spcAft>
            </a:pPr>
            <a:r>
              <a:rPr lang="en-US" sz="2400" kern="1200" dirty="0">
                <a:solidFill>
                  <a:srgbClr val="0066FF"/>
                </a:solidFill>
                <a:latin typeface="Lucida Grande"/>
                <a:cs typeface="+mn-cs"/>
              </a:rPr>
              <a:t>Source</a:t>
            </a:r>
          </a:p>
        </p:txBody>
      </p:sp>
      <p:pic>
        <p:nvPicPr>
          <p:cNvPr id="27" name="Picture 6" descr="Target 2"/>
          <p:cNvPicPr>
            <a:picLocks noChangeAspect="1" noChangeArrowheads="1"/>
          </p:cNvPicPr>
          <p:nvPr/>
        </p:nvPicPr>
        <p:blipFill>
          <a:blip r:embed="rId7" cstate="email"/>
          <a:srcRect/>
          <a:stretch>
            <a:fillRect/>
          </a:stretch>
        </p:blipFill>
        <p:spPr bwMode="auto">
          <a:xfrm>
            <a:off x="700298" y="1428736"/>
            <a:ext cx="1800000" cy="1211395"/>
          </a:xfrm>
          <a:prstGeom prst="rect">
            <a:avLst/>
          </a:prstGeom>
          <a:noFill/>
          <a:ln w="9525">
            <a:noFill/>
            <a:miter lim="800000"/>
            <a:headEnd/>
            <a:tailEnd/>
          </a:ln>
        </p:spPr>
      </p:pic>
      <p:sp>
        <p:nvSpPr>
          <p:cNvPr id="5130" name="Text Box 31"/>
          <p:cNvSpPr txBox="1">
            <a:spLocks noChangeArrowheads="1"/>
          </p:cNvSpPr>
          <p:nvPr/>
        </p:nvSpPr>
        <p:spPr bwMode="auto">
          <a:xfrm>
            <a:off x="6163499" y="6034109"/>
            <a:ext cx="2397125" cy="466725"/>
          </a:xfrm>
          <a:prstGeom prst="rect">
            <a:avLst/>
          </a:prstGeom>
          <a:noFill/>
          <a:ln w="9525">
            <a:solidFill>
              <a:srgbClr val="333399"/>
            </a:solidFill>
            <a:miter lim="800000"/>
            <a:headEnd/>
            <a:tailEnd/>
          </a:ln>
        </p:spPr>
        <p:txBody>
          <a:bodyPr wrap="none">
            <a:spAutoFit/>
          </a:bodyPr>
          <a:lstStyle/>
          <a:p>
            <a:pPr algn="l" rtl="0" eaLnBrk="0" fontAlgn="base" hangingPunct="0">
              <a:spcBef>
                <a:spcPct val="0"/>
              </a:spcBef>
              <a:spcAft>
                <a:spcPct val="0"/>
              </a:spcAft>
            </a:pPr>
            <a:r>
              <a:rPr lang="en-US" sz="2400" kern="1200">
                <a:solidFill>
                  <a:srgbClr val="0066FF"/>
                </a:solidFill>
                <a:latin typeface="Lucida Grande"/>
                <a:cs typeface="+mn-cs"/>
              </a:rPr>
              <a:t>Scientific results</a:t>
            </a:r>
          </a:p>
        </p:txBody>
      </p:sp>
      <p:pic>
        <p:nvPicPr>
          <p:cNvPr id="28" name="Picture 3"/>
          <p:cNvPicPr>
            <a:picLocks noChangeAspect="1" noChangeArrowheads="1"/>
          </p:cNvPicPr>
          <p:nvPr/>
        </p:nvPicPr>
        <p:blipFill>
          <a:blip r:embed="rId8" cstate="email"/>
          <a:srcRect/>
          <a:stretch>
            <a:fillRect/>
          </a:stretch>
        </p:blipFill>
        <p:spPr bwMode="auto">
          <a:xfrm>
            <a:off x="700298" y="4857760"/>
            <a:ext cx="1800000" cy="1800000"/>
          </a:xfrm>
          <a:prstGeom prst="rect">
            <a:avLst/>
          </a:prstGeom>
          <a:noFill/>
          <a:ln w="9525">
            <a:noFill/>
            <a:miter lim="800000"/>
            <a:headEnd/>
            <a:tailEnd/>
          </a:ln>
        </p:spPr>
      </p:pic>
      <p:cxnSp>
        <p:nvCxnSpPr>
          <p:cNvPr id="23" name="Straight Arrow Connector 22"/>
          <p:cNvCxnSpPr>
            <a:stCxn id="5144" idx="2"/>
            <a:endCxn id="5141" idx="0"/>
          </p:cNvCxnSpPr>
          <p:nvPr/>
        </p:nvCxnSpPr>
        <p:spPr bwMode="auto">
          <a:xfrm rot="5400000">
            <a:off x="6970342" y="1891894"/>
            <a:ext cx="783440" cy="1"/>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25" name="Straight Arrow Connector 24"/>
          <p:cNvCxnSpPr>
            <a:stCxn id="5141" idx="2"/>
            <a:endCxn id="5137" idx="0"/>
          </p:cNvCxnSpPr>
          <p:nvPr/>
        </p:nvCxnSpPr>
        <p:spPr bwMode="auto">
          <a:xfrm rot="16200000" flipH="1">
            <a:off x="6970341" y="3142058"/>
            <a:ext cx="783440" cy="1"/>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30" name="Straight Arrow Connector 29"/>
          <p:cNvCxnSpPr>
            <a:stCxn id="5137" idx="2"/>
            <a:endCxn id="5134" idx="0"/>
          </p:cNvCxnSpPr>
          <p:nvPr/>
        </p:nvCxnSpPr>
        <p:spPr bwMode="auto">
          <a:xfrm rot="5400000">
            <a:off x="6970342" y="4392224"/>
            <a:ext cx="783440" cy="1"/>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32" name="Straight Arrow Connector 31"/>
          <p:cNvCxnSpPr>
            <a:stCxn id="5134" idx="2"/>
            <a:endCxn id="5130" idx="0"/>
          </p:cNvCxnSpPr>
          <p:nvPr/>
        </p:nvCxnSpPr>
        <p:spPr bwMode="auto">
          <a:xfrm rot="16200000" flipH="1">
            <a:off x="6970341" y="5642388"/>
            <a:ext cx="783440" cy="1"/>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Tree>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3970" name="Picture 2" descr="http://szfkipc203.szfki.kfki.hu/public_html/rmc_conf2/photos/r_mcgreevyW.jpg"/>
          <p:cNvPicPr>
            <a:picLocks noChangeAspect="1" noChangeArrowheads="1"/>
          </p:cNvPicPr>
          <p:nvPr/>
        </p:nvPicPr>
        <p:blipFill>
          <a:blip r:embed="rId3" cstate="email"/>
          <a:srcRect/>
          <a:stretch>
            <a:fillRect/>
          </a:stretch>
        </p:blipFill>
        <p:spPr bwMode="auto">
          <a:xfrm>
            <a:off x="1525387" y="1357298"/>
            <a:ext cx="6093226" cy="4572032"/>
          </a:xfrm>
          <a:prstGeom prst="rect">
            <a:avLst/>
          </a:prstGeom>
          <a:noFill/>
        </p:spPr>
      </p:pic>
      <p:sp>
        <p:nvSpPr>
          <p:cNvPr id="7" name="TextBox 6"/>
          <p:cNvSpPr txBox="1"/>
          <p:nvPr/>
        </p:nvSpPr>
        <p:spPr>
          <a:xfrm>
            <a:off x="1825896" y="6182045"/>
            <a:ext cx="5492209" cy="461665"/>
          </a:xfrm>
          <a:prstGeom prst="rect">
            <a:avLst/>
          </a:prstGeom>
          <a:noFill/>
        </p:spPr>
        <p:txBody>
          <a:bodyPr wrap="none" rtlCol="0">
            <a:spAutoFit/>
          </a:bodyPr>
          <a:lstStyle/>
          <a:p>
            <a:pPr algn="l" rtl="0" eaLnBrk="0" fontAlgn="base" hangingPunct="0">
              <a:spcBef>
                <a:spcPct val="0"/>
              </a:spcBef>
              <a:spcAft>
                <a:spcPct val="0"/>
              </a:spcAft>
            </a:pPr>
            <a:r>
              <a:rPr lang="en-GB" sz="2400" kern="1200" dirty="0">
                <a:solidFill>
                  <a:srgbClr val="333399"/>
                </a:solidFill>
                <a:latin typeface="Lucida Grande" pitchFamily="84" charset="0"/>
                <a:cs typeface="+mn-cs"/>
              </a:rPr>
              <a:t>Who needs analysis software anyway?</a:t>
            </a:r>
          </a:p>
        </p:txBody>
      </p:sp>
    </p:spTree>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44" name="Text Box 20"/>
          <p:cNvSpPr txBox="1">
            <a:spLocks noChangeArrowheads="1"/>
          </p:cNvSpPr>
          <p:nvPr/>
        </p:nvSpPr>
        <p:spPr bwMode="auto">
          <a:xfrm>
            <a:off x="5494162" y="962553"/>
            <a:ext cx="3435556" cy="1323439"/>
          </a:xfrm>
          <a:prstGeom prst="rect">
            <a:avLst/>
          </a:prstGeom>
          <a:noFill/>
          <a:ln w="9525">
            <a:solidFill>
              <a:srgbClr val="333399"/>
            </a:solidFill>
            <a:miter lim="800000"/>
            <a:headEnd/>
            <a:tailEnd/>
          </a:ln>
        </p:spPr>
        <p:txBody>
          <a:bodyPr wrap="none">
            <a:spAutoFit/>
          </a:bodyPr>
          <a:lstStyle/>
          <a:p>
            <a:pPr algn="l" rtl="0" eaLnBrk="0" fontAlgn="base" hangingPunct="0">
              <a:spcBef>
                <a:spcPct val="0"/>
              </a:spcBef>
              <a:spcAft>
                <a:spcPct val="0"/>
              </a:spcAft>
            </a:pPr>
            <a:r>
              <a:rPr lang="en-US" sz="8000" kern="1200" dirty="0">
                <a:solidFill>
                  <a:srgbClr val="0066FF"/>
                </a:solidFill>
                <a:latin typeface="Lucida Grande"/>
                <a:cs typeface="+mn-cs"/>
              </a:rPr>
              <a:t>Source</a:t>
            </a:r>
          </a:p>
        </p:txBody>
      </p:sp>
      <p:pic>
        <p:nvPicPr>
          <p:cNvPr id="17" name="Picture 6" descr="Target 2"/>
          <p:cNvPicPr>
            <a:picLocks noChangeAspect="1" noChangeArrowheads="1"/>
          </p:cNvPicPr>
          <p:nvPr/>
        </p:nvPicPr>
        <p:blipFill>
          <a:blip r:embed="rId4" cstate="email"/>
          <a:srcRect/>
          <a:stretch>
            <a:fillRect/>
          </a:stretch>
        </p:blipFill>
        <p:spPr bwMode="auto">
          <a:xfrm>
            <a:off x="708672" y="1428736"/>
            <a:ext cx="3728826" cy="2509490"/>
          </a:xfrm>
          <a:prstGeom prst="rect">
            <a:avLst/>
          </a:prstGeom>
          <a:noFill/>
          <a:ln w="9525">
            <a:noFill/>
            <a:miter lim="800000"/>
            <a:headEnd/>
            <a:tailEnd/>
          </a:ln>
        </p:spPr>
      </p:pic>
      <p:sp>
        <p:nvSpPr>
          <p:cNvPr id="5134" name="Text Box 28"/>
          <p:cNvSpPr txBox="1">
            <a:spLocks noChangeArrowheads="1"/>
          </p:cNvSpPr>
          <p:nvPr/>
        </p:nvSpPr>
        <p:spPr bwMode="auto">
          <a:xfrm>
            <a:off x="7079532" y="5375574"/>
            <a:ext cx="264816" cy="107722"/>
          </a:xfrm>
          <a:prstGeom prst="rect">
            <a:avLst/>
          </a:prstGeom>
          <a:noFill/>
          <a:ln w="9525">
            <a:solidFill>
              <a:srgbClr val="333399"/>
            </a:solidFill>
            <a:miter lim="800000"/>
            <a:headEnd/>
            <a:tailEnd/>
          </a:ln>
        </p:spPr>
        <p:txBody>
          <a:bodyPr wrap="none">
            <a:spAutoFit/>
          </a:bodyPr>
          <a:lstStyle/>
          <a:p>
            <a:pPr algn="l" rtl="0" eaLnBrk="0" fontAlgn="base" hangingPunct="0">
              <a:spcBef>
                <a:spcPct val="0"/>
              </a:spcBef>
              <a:spcAft>
                <a:spcPct val="0"/>
              </a:spcAft>
            </a:pPr>
            <a:r>
              <a:rPr lang="en-US" sz="100" kern="1200">
                <a:solidFill>
                  <a:srgbClr val="0066FF"/>
                </a:solidFill>
                <a:latin typeface="Lucida Grande"/>
                <a:cs typeface="+mn-cs"/>
              </a:rPr>
              <a:t>Data treatment</a:t>
            </a:r>
          </a:p>
        </p:txBody>
      </p:sp>
      <p:pic>
        <p:nvPicPr>
          <p:cNvPr id="22" name="Picture 18"/>
          <p:cNvPicPr>
            <a:picLocks noChangeAspect="1" noChangeArrowheads="1"/>
          </p:cNvPicPr>
          <p:nvPr/>
        </p:nvPicPr>
        <p:blipFill>
          <a:blip r:embed="rId5"/>
          <a:srcRect/>
          <a:stretch>
            <a:fillRect/>
          </a:stretch>
        </p:blipFill>
        <p:spPr bwMode="auto">
          <a:xfrm>
            <a:off x="5264622" y="5715016"/>
            <a:ext cx="129004" cy="110303"/>
          </a:xfrm>
          <a:prstGeom prst="rect">
            <a:avLst/>
          </a:prstGeom>
          <a:noFill/>
          <a:ln w="9525">
            <a:noFill/>
            <a:miter lim="800000"/>
            <a:headEnd/>
            <a:tailEnd/>
          </a:ln>
        </p:spPr>
      </p:pic>
      <p:sp>
        <p:nvSpPr>
          <p:cNvPr id="5141" name="Text Box 22"/>
          <p:cNvSpPr txBox="1">
            <a:spLocks noChangeArrowheads="1"/>
          </p:cNvSpPr>
          <p:nvPr/>
        </p:nvSpPr>
        <p:spPr bwMode="auto">
          <a:xfrm>
            <a:off x="6318971" y="3078204"/>
            <a:ext cx="1785938" cy="466725"/>
          </a:xfrm>
          <a:prstGeom prst="rect">
            <a:avLst/>
          </a:prstGeom>
          <a:noFill/>
          <a:ln w="9525">
            <a:solidFill>
              <a:srgbClr val="333399"/>
            </a:solidFill>
            <a:miter lim="800000"/>
            <a:headEnd/>
            <a:tailEnd/>
          </a:ln>
        </p:spPr>
        <p:txBody>
          <a:bodyPr wrap="none">
            <a:spAutoFit/>
          </a:bodyPr>
          <a:lstStyle/>
          <a:p>
            <a:pPr algn="l" rtl="0" eaLnBrk="0" fontAlgn="base" hangingPunct="0">
              <a:spcBef>
                <a:spcPct val="0"/>
              </a:spcBef>
              <a:spcAft>
                <a:spcPct val="0"/>
              </a:spcAft>
            </a:pPr>
            <a:r>
              <a:rPr lang="en-US" sz="2400" kern="1200" dirty="0">
                <a:solidFill>
                  <a:srgbClr val="0066FF"/>
                </a:solidFill>
                <a:latin typeface="Lucida Grande"/>
                <a:cs typeface="+mn-cs"/>
              </a:rPr>
              <a:t>Instruments</a:t>
            </a:r>
          </a:p>
        </p:txBody>
      </p:sp>
      <p:pic>
        <p:nvPicPr>
          <p:cNvPr id="21" name="Picture 16" descr="magnet1"/>
          <p:cNvPicPr>
            <a:picLocks noChangeAspect="1" noChangeArrowheads="1"/>
          </p:cNvPicPr>
          <p:nvPr/>
        </p:nvPicPr>
        <p:blipFill>
          <a:blip r:embed="rId6" cstate="email"/>
          <a:srcRect/>
          <a:stretch>
            <a:fillRect/>
          </a:stretch>
        </p:blipFill>
        <p:spPr bwMode="auto">
          <a:xfrm>
            <a:off x="4786314" y="4122523"/>
            <a:ext cx="1085620" cy="806675"/>
          </a:xfrm>
          <a:prstGeom prst="rect">
            <a:avLst/>
          </a:prstGeom>
          <a:noFill/>
          <a:ln w="9525">
            <a:noFill/>
            <a:miter lim="800000"/>
            <a:headEnd/>
            <a:tailEnd/>
          </a:ln>
        </p:spPr>
      </p:pic>
      <p:sp>
        <p:nvSpPr>
          <p:cNvPr id="5137" name="Text Box 25"/>
          <p:cNvSpPr txBox="1">
            <a:spLocks noChangeArrowheads="1"/>
          </p:cNvSpPr>
          <p:nvPr/>
        </p:nvSpPr>
        <p:spPr bwMode="auto">
          <a:xfrm>
            <a:off x="6534511" y="4337141"/>
            <a:ext cx="1354858" cy="246221"/>
          </a:xfrm>
          <a:prstGeom prst="rect">
            <a:avLst/>
          </a:prstGeom>
          <a:noFill/>
          <a:ln w="9525">
            <a:solidFill>
              <a:srgbClr val="333399"/>
            </a:solidFill>
            <a:miter lim="800000"/>
            <a:headEnd/>
            <a:tailEnd/>
          </a:ln>
        </p:spPr>
        <p:txBody>
          <a:bodyPr wrap="none">
            <a:spAutoFit/>
          </a:bodyPr>
          <a:lstStyle/>
          <a:p>
            <a:pPr algn="l" rtl="0" eaLnBrk="0" fontAlgn="base" hangingPunct="0">
              <a:spcBef>
                <a:spcPct val="0"/>
              </a:spcBef>
              <a:spcAft>
                <a:spcPct val="0"/>
              </a:spcAft>
            </a:pPr>
            <a:r>
              <a:rPr lang="en-US" sz="1000" kern="1200" dirty="0">
                <a:solidFill>
                  <a:srgbClr val="0066FF"/>
                </a:solidFill>
                <a:latin typeface="Lucida Grande"/>
                <a:cs typeface="+mn-cs"/>
              </a:rPr>
              <a:t>Sample environment</a:t>
            </a:r>
          </a:p>
        </p:txBody>
      </p:sp>
      <p:graphicFrame>
        <p:nvGraphicFramePr>
          <p:cNvPr id="108547" name="Object 2"/>
          <p:cNvGraphicFramePr>
            <a:graphicFrameLocks noChangeAspect="1"/>
          </p:cNvGraphicFramePr>
          <p:nvPr/>
        </p:nvGraphicFramePr>
        <p:xfrm>
          <a:off x="2443704" y="4964736"/>
          <a:ext cx="258763" cy="295275"/>
        </p:xfrm>
        <a:graphic>
          <a:graphicData uri="http://schemas.openxmlformats.org/presentationml/2006/ole">
            <p:oleObj spid="_x0000_s65538" name="Picture" r:id="rId7" imgW="3029712" imgH="4334256" progId="Word.Picture.8">
              <p:embed/>
            </p:oleObj>
          </a:graphicData>
        </a:graphic>
      </p:graphicFrame>
      <p:sp>
        <p:nvSpPr>
          <p:cNvPr id="16" name="Text Box 31"/>
          <p:cNvSpPr txBox="1">
            <a:spLocks noChangeArrowheads="1"/>
          </p:cNvSpPr>
          <p:nvPr/>
        </p:nvSpPr>
        <p:spPr bwMode="auto">
          <a:xfrm>
            <a:off x="6933659" y="6275508"/>
            <a:ext cx="556563" cy="153888"/>
          </a:xfrm>
          <a:prstGeom prst="rect">
            <a:avLst/>
          </a:prstGeom>
          <a:noFill/>
          <a:ln w="9525">
            <a:solidFill>
              <a:srgbClr val="333399"/>
            </a:solidFill>
            <a:miter lim="800000"/>
            <a:headEnd/>
            <a:tailEnd/>
          </a:ln>
        </p:spPr>
        <p:txBody>
          <a:bodyPr wrap="none">
            <a:spAutoFit/>
          </a:bodyPr>
          <a:lstStyle/>
          <a:p>
            <a:pPr algn="l" rtl="0" eaLnBrk="0" fontAlgn="base" hangingPunct="0">
              <a:spcBef>
                <a:spcPct val="0"/>
              </a:spcBef>
              <a:spcAft>
                <a:spcPct val="0"/>
              </a:spcAft>
            </a:pPr>
            <a:r>
              <a:rPr lang="en-US" sz="400" kern="1200">
                <a:solidFill>
                  <a:srgbClr val="0066FF"/>
                </a:solidFill>
                <a:latin typeface="Lucida Grande"/>
                <a:cs typeface="+mn-cs"/>
              </a:rPr>
              <a:t>Scientific results</a:t>
            </a:r>
          </a:p>
        </p:txBody>
      </p:sp>
      <p:pic>
        <p:nvPicPr>
          <p:cNvPr id="19" name="Picture 3"/>
          <p:cNvPicPr>
            <a:picLocks noChangeAspect="1" noChangeArrowheads="1"/>
          </p:cNvPicPr>
          <p:nvPr/>
        </p:nvPicPr>
        <p:blipFill>
          <a:blip r:embed="rId8" cstate="email"/>
          <a:srcRect/>
          <a:stretch>
            <a:fillRect/>
          </a:stretch>
        </p:blipFill>
        <p:spPr bwMode="auto">
          <a:xfrm>
            <a:off x="2458903" y="6286520"/>
            <a:ext cx="228364" cy="228364"/>
          </a:xfrm>
          <a:prstGeom prst="rect">
            <a:avLst/>
          </a:prstGeom>
          <a:noFill/>
          <a:ln w="9525">
            <a:noFill/>
            <a:miter lim="800000"/>
            <a:headEnd/>
            <a:tailEnd/>
          </a:ln>
        </p:spPr>
      </p:pic>
      <p:cxnSp>
        <p:nvCxnSpPr>
          <p:cNvPr id="24" name="Straight Arrow Connector 23"/>
          <p:cNvCxnSpPr>
            <a:stCxn id="5144" idx="2"/>
            <a:endCxn id="5141" idx="0"/>
          </p:cNvCxnSpPr>
          <p:nvPr/>
        </p:nvCxnSpPr>
        <p:spPr bwMode="auto">
          <a:xfrm rot="5400000">
            <a:off x="6815834" y="2682098"/>
            <a:ext cx="792212" cy="1588"/>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26" name="Straight Arrow Connector 25"/>
          <p:cNvCxnSpPr>
            <a:stCxn id="5141" idx="2"/>
            <a:endCxn id="5137" idx="0"/>
          </p:cNvCxnSpPr>
          <p:nvPr/>
        </p:nvCxnSpPr>
        <p:spPr bwMode="auto">
          <a:xfrm rot="5400000">
            <a:off x="6815834" y="3941035"/>
            <a:ext cx="792212" cy="1588"/>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28" name="Straight Arrow Connector 27"/>
          <p:cNvCxnSpPr>
            <a:stCxn id="5137" idx="2"/>
            <a:endCxn id="5134" idx="0"/>
          </p:cNvCxnSpPr>
          <p:nvPr/>
        </p:nvCxnSpPr>
        <p:spPr bwMode="auto">
          <a:xfrm rot="5400000">
            <a:off x="6815834" y="4979468"/>
            <a:ext cx="792212" cy="1588"/>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30" name="Straight Arrow Connector 29"/>
          <p:cNvCxnSpPr>
            <a:stCxn id="5134" idx="2"/>
            <a:endCxn id="16" idx="0"/>
          </p:cNvCxnSpPr>
          <p:nvPr/>
        </p:nvCxnSpPr>
        <p:spPr bwMode="auto">
          <a:xfrm rot="16200000" flipH="1">
            <a:off x="6815834" y="5879401"/>
            <a:ext cx="792212" cy="1"/>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Tree>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49864" y="6182045"/>
            <a:ext cx="7644272" cy="461665"/>
          </a:xfrm>
          <a:prstGeom prst="rect">
            <a:avLst/>
          </a:prstGeom>
          <a:noFill/>
        </p:spPr>
        <p:txBody>
          <a:bodyPr wrap="none" rtlCol="0">
            <a:spAutoFit/>
          </a:bodyPr>
          <a:lstStyle/>
          <a:p>
            <a:pPr algn="l" rtl="0" eaLnBrk="0" fontAlgn="base" hangingPunct="0">
              <a:spcBef>
                <a:spcPct val="0"/>
              </a:spcBef>
              <a:spcAft>
                <a:spcPct val="0"/>
              </a:spcAft>
            </a:pPr>
            <a:r>
              <a:rPr lang="en-GB" sz="2400" kern="1200" dirty="0">
                <a:solidFill>
                  <a:srgbClr val="333399"/>
                </a:solidFill>
                <a:latin typeface="Lucida Grande" pitchFamily="84" charset="0"/>
                <a:cs typeface="+mn-cs"/>
              </a:rPr>
              <a:t>There are exceptions – e.g. the Large </a:t>
            </a:r>
            <a:r>
              <a:rPr lang="en-GB" sz="2400" kern="1200" dirty="0" err="1">
                <a:solidFill>
                  <a:srgbClr val="333399"/>
                </a:solidFill>
                <a:latin typeface="Lucida Grande" pitchFamily="84" charset="0"/>
                <a:cs typeface="+mn-cs"/>
              </a:rPr>
              <a:t>Hadron</a:t>
            </a:r>
            <a:r>
              <a:rPr lang="en-GB" sz="2400" kern="1200" dirty="0">
                <a:solidFill>
                  <a:srgbClr val="333399"/>
                </a:solidFill>
                <a:latin typeface="Lucida Grande" pitchFamily="84" charset="0"/>
                <a:cs typeface="+mn-cs"/>
              </a:rPr>
              <a:t> Collider</a:t>
            </a:r>
          </a:p>
        </p:txBody>
      </p:sp>
      <p:pic>
        <p:nvPicPr>
          <p:cNvPr id="105474" name="Picture 2" descr="http://www.atlas.ch/photos/atlas_photos/selected-photos/full-detector/0706038_01-A4-at-144-dpi.jpg"/>
          <p:cNvPicPr>
            <a:picLocks noChangeAspect="1" noChangeArrowheads="1"/>
          </p:cNvPicPr>
          <p:nvPr/>
        </p:nvPicPr>
        <p:blipFill>
          <a:blip r:embed="rId3" cstate="email"/>
          <a:srcRect/>
          <a:stretch>
            <a:fillRect/>
          </a:stretch>
        </p:blipFill>
        <p:spPr bwMode="auto">
          <a:xfrm>
            <a:off x="1211113" y="1571612"/>
            <a:ext cx="6721774" cy="4500594"/>
          </a:xfrm>
          <a:prstGeom prst="rect">
            <a:avLst/>
          </a:prstGeom>
          <a:noFill/>
        </p:spPr>
      </p:pic>
    </p:spTree>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3"/>
          <p:cNvPicPr>
            <a:picLocks noChangeAspect="1" noChangeArrowheads="1"/>
          </p:cNvPicPr>
          <p:nvPr/>
        </p:nvPicPr>
        <p:blipFill>
          <a:blip r:embed="rId3" cstate="email"/>
          <a:srcRect/>
          <a:stretch>
            <a:fillRect/>
          </a:stretch>
        </p:blipFill>
        <p:spPr bwMode="auto">
          <a:xfrm>
            <a:off x="972000" y="1571612"/>
            <a:ext cx="7200000" cy="4500000"/>
          </a:xfrm>
          <a:prstGeom prst="rect">
            <a:avLst/>
          </a:prstGeom>
          <a:noFill/>
          <a:ln w="9525">
            <a:noFill/>
            <a:miter lim="800000"/>
            <a:headEnd/>
            <a:tailEnd/>
          </a:ln>
        </p:spPr>
      </p:pic>
      <p:sp>
        <p:nvSpPr>
          <p:cNvPr id="7" name="TextBox 6"/>
          <p:cNvSpPr txBox="1"/>
          <p:nvPr/>
        </p:nvSpPr>
        <p:spPr>
          <a:xfrm>
            <a:off x="1478044" y="6182045"/>
            <a:ext cx="6187912" cy="461665"/>
          </a:xfrm>
          <a:prstGeom prst="rect">
            <a:avLst/>
          </a:prstGeom>
          <a:noFill/>
        </p:spPr>
        <p:txBody>
          <a:bodyPr wrap="none" rtlCol="0">
            <a:spAutoFit/>
          </a:bodyPr>
          <a:lstStyle/>
          <a:p>
            <a:pPr algn="l" rtl="0" eaLnBrk="0" fontAlgn="base" hangingPunct="0">
              <a:spcBef>
                <a:spcPct val="0"/>
              </a:spcBef>
              <a:spcAft>
                <a:spcPct val="0"/>
              </a:spcAft>
            </a:pPr>
            <a:r>
              <a:rPr lang="en-GB" sz="2400" kern="1200" dirty="0">
                <a:solidFill>
                  <a:srgbClr val="333399"/>
                </a:solidFill>
                <a:latin typeface="Lucida Grande" pitchFamily="84" charset="0"/>
                <a:cs typeface="+mn-cs"/>
              </a:rPr>
              <a:t>For which the analysis cost 100 M€ so far ...</a:t>
            </a:r>
          </a:p>
        </p:txBody>
      </p:sp>
    </p:spTree>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71472" y="1857364"/>
            <a:ext cx="3215945" cy="1200329"/>
          </a:xfrm>
          <a:prstGeom prst="rect">
            <a:avLst/>
          </a:prstGeom>
          <a:noFill/>
        </p:spPr>
        <p:txBody>
          <a:bodyPr wrap="none" rtlCol="0">
            <a:spAutoFit/>
          </a:bodyPr>
          <a:lstStyle/>
          <a:p>
            <a:pPr algn="l" rtl="0" eaLnBrk="0" fontAlgn="base" hangingPunct="0">
              <a:spcBef>
                <a:spcPct val="0"/>
              </a:spcBef>
              <a:spcAft>
                <a:spcPct val="0"/>
              </a:spcAft>
            </a:pPr>
            <a:r>
              <a:rPr lang="en-GB" sz="2400" kern="1200" dirty="0">
                <a:solidFill>
                  <a:srgbClr val="333399"/>
                </a:solidFill>
                <a:latin typeface="Lucida Grande" pitchFamily="84" charset="0"/>
                <a:cs typeface="+mn-cs"/>
              </a:rPr>
              <a:t>The main problems ...</a:t>
            </a:r>
          </a:p>
          <a:p>
            <a:pPr algn="l" rtl="0" eaLnBrk="0" fontAlgn="base" hangingPunct="0">
              <a:spcBef>
                <a:spcPct val="0"/>
              </a:spcBef>
              <a:spcAft>
                <a:spcPct val="0"/>
              </a:spcAft>
            </a:pPr>
            <a:endParaRPr lang="en-GB" sz="2400" kern="1200" dirty="0">
              <a:solidFill>
                <a:srgbClr val="333399"/>
              </a:solidFill>
              <a:latin typeface="Lucida Grande" pitchFamily="84" charset="0"/>
              <a:cs typeface="+mn-cs"/>
            </a:endParaRPr>
          </a:p>
          <a:p>
            <a:pPr algn="l" rtl="0" eaLnBrk="0" fontAlgn="base" hangingPunct="0">
              <a:spcBef>
                <a:spcPct val="0"/>
              </a:spcBef>
              <a:spcAft>
                <a:spcPct val="0"/>
              </a:spcAft>
            </a:pPr>
            <a:r>
              <a:rPr lang="en-GB" sz="2400" kern="1200" dirty="0">
                <a:solidFill>
                  <a:srgbClr val="333399"/>
                </a:solidFill>
                <a:latin typeface="Lucida Grande" pitchFamily="84" charset="0"/>
                <a:cs typeface="+mn-cs"/>
              </a:rPr>
              <a:t>Single points of failure</a:t>
            </a:r>
          </a:p>
        </p:txBody>
      </p:sp>
      <p:pic>
        <p:nvPicPr>
          <p:cNvPr id="103426" name="Picture 2" descr="http://craighuggart.typepad.com/photos/uncategorized/2007/06/25/hangingthread.jpg"/>
          <p:cNvPicPr>
            <a:picLocks noChangeAspect="1" noChangeArrowheads="1"/>
          </p:cNvPicPr>
          <p:nvPr/>
        </p:nvPicPr>
        <p:blipFill>
          <a:blip r:embed="rId3" cstate="email"/>
          <a:srcRect/>
          <a:stretch>
            <a:fillRect/>
          </a:stretch>
        </p:blipFill>
        <p:spPr bwMode="auto">
          <a:xfrm>
            <a:off x="5143504" y="1204933"/>
            <a:ext cx="3429000" cy="5153025"/>
          </a:xfrm>
          <a:prstGeom prst="rect">
            <a:avLst/>
          </a:prstGeom>
          <a:noFill/>
        </p:spPr>
      </p:pic>
    </p:spTree>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71472" y="1857364"/>
            <a:ext cx="3348994" cy="1569660"/>
          </a:xfrm>
          <a:prstGeom prst="rect">
            <a:avLst/>
          </a:prstGeom>
          <a:noFill/>
        </p:spPr>
        <p:txBody>
          <a:bodyPr wrap="none" rtlCol="0">
            <a:spAutoFit/>
          </a:bodyPr>
          <a:lstStyle/>
          <a:p>
            <a:pPr algn="l" rtl="0" eaLnBrk="0" fontAlgn="base" hangingPunct="0">
              <a:spcBef>
                <a:spcPct val="0"/>
              </a:spcBef>
              <a:spcAft>
                <a:spcPct val="0"/>
              </a:spcAft>
            </a:pPr>
            <a:r>
              <a:rPr lang="en-GB" sz="2400" kern="1200" dirty="0">
                <a:solidFill>
                  <a:srgbClr val="333399"/>
                </a:solidFill>
                <a:latin typeface="Lucida Grande" pitchFamily="84" charset="0"/>
                <a:cs typeface="+mn-cs"/>
              </a:rPr>
              <a:t>The main problems ...</a:t>
            </a:r>
          </a:p>
          <a:p>
            <a:pPr algn="l" rtl="0" eaLnBrk="0" fontAlgn="base" hangingPunct="0">
              <a:spcBef>
                <a:spcPct val="0"/>
              </a:spcBef>
              <a:spcAft>
                <a:spcPct val="0"/>
              </a:spcAft>
            </a:pPr>
            <a:endParaRPr lang="en-GB" sz="2400" kern="1200" dirty="0">
              <a:solidFill>
                <a:srgbClr val="333399"/>
              </a:solidFill>
              <a:latin typeface="Lucida Grande" pitchFamily="84" charset="0"/>
              <a:cs typeface="+mn-cs"/>
            </a:endParaRPr>
          </a:p>
          <a:p>
            <a:pPr algn="l" rtl="0" eaLnBrk="0" fontAlgn="base" hangingPunct="0">
              <a:spcBef>
                <a:spcPct val="0"/>
              </a:spcBef>
              <a:spcAft>
                <a:spcPct val="0"/>
              </a:spcAft>
            </a:pPr>
            <a:r>
              <a:rPr lang="en-GB" sz="2400" kern="1200" dirty="0">
                <a:solidFill>
                  <a:srgbClr val="333399"/>
                </a:solidFill>
                <a:latin typeface="Lucida Grande" pitchFamily="84" charset="0"/>
                <a:cs typeface="+mn-cs"/>
              </a:rPr>
              <a:t>No career structure for </a:t>
            </a:r>
          </a:p>
          <a:p>
            <a:pPr algn="l" rtl="0" eaLnBrk="0" fontAlgn="base" hangingPunct="0">
              <a:spcBef>
                <a:spcPct val="0"/>
              </a:spcBef>
              <a:spcAft>
                <a:spcPct val="0"/>
              </a:spcAft>
            </a:pPr>
            <a:r>
              <a:rPr lang="en-GB" sz="2400" kern="1200" dirty="0">
                <a:solidFill>
                  <a:srgbClr val="333399"/>
                </a:solidFill>
                <a:latin typeface="Lucida Grande" pitchFamily="84" charset="0"/>
                <a:cs typeface="+mn-cs"/>
              </a:rPr>
              <a:t>software developers</a:t>
            </a:r>
          </a:p>
        </p:txBody>
      </p:sp>
      <p:pic>
        <p:nvPicPr>
          <p:cNvPr id="237570" name="Picture 2" descr="http://z.about.com/d/gospain/1/7/J/6/-/-/longwaytogo.JPG">
            <a:hlinkClick r:id="rId3" tooltip="View Full-Size"/>
          </p:cNvPr>
          <p:cNvPicPr>
            <a:picLocks noChangeAspect="1" noChangeArrowheads="1"/>
          </p:cNvPicPr>
          <p:nvPr/>
        </p:nvPicPr>
        <p:blipFill>
          <a:blip r:embed="rId4" cstate="email"/>
          <a:srcRect/>
          <a:stretch>
            <a:fillRect/>
          </a:stretch>
        </p:blipFill>
        <p:spPr bwMode="auto">
          <a:xfrm>
            <a:off x="4929190" y="1643050"/>
            <a:ext cx="3523322" cy="4286280"/>
          </a:xfrm>
          <a:prstGeom prst="rect">
            <a:avLst/>
          </a:prstGeom>
          <a:noFill/>
        </p:spPr>
      </p:pic>
    </p:spTree>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71472" y="1857364"/>
            <a:ext cx="3953326" cy="1938992"/>
          </a:xfrm>
          <a:prstGeom prst="rect">
            <a:avLst/>
          </a:prstGeom>
          <a:noFill/>
        </p:spPr>
        <p:txBody>
          <a:bodyPr wrap="none" rtlCol="0">
            <a:spAutoFit/>
          </a:bodyPr>
          <a:lstStyle/>
          <a:p>
            <a:pPr algn="l" rtl="0" eaLnBrk="0" fontAlgn="base" hangingPunct="0">
              <a:spcBef>
                <a:spcPct val="0"/>
              </a:spcBef>
              <a:spcAft>
                <a:spcPct val="0"/>
              </a:spcAft>
            </a:pPr>
            <a:r>
              <a:rPr lang="en-GB" sz="2400" kern="1200" dirty="0">
                <a:solidFill>
                  <a:srgbClr val="333399"/>
                </a:solidFill>
                <a:latin typeface="Lucida Grande" pitchFamily="84" charset="0"/>
                <a:cs typeface="+mn-cs"/>
              </a:rPr>
              <a:t>The main problems ...</a:t>
            </a:r>
          </a:p>
          <a:p>
            <a:pPr algn="l" rtl="0" eaLnBrk="0" fontAlgn="base" hangingPunct="0">
              <a:spcBef>
                <a:spcPct val="0"/>
              </a:spcBef>
              <a:spcAft>
                <a:spcPct val="0"/>
              </a:spcAft>
            </a:pPr>
            <a:endParaRPr lang="en-GB" sz="2400" kern="1200" dirty="0">
              <a:solidFill>
                <a:srgbClr val="333399"/>
              </a:solidFill>
              <a:latin typeface="Lucida Grande" pitchFamily="84" charset="0"/>
              <a:cs typeface="+mn-cs"/>
            </a:endParaRPr>
          </a:p>
          <a:p>
            <a:pPr algn="l" rtl="0" eaLnBrk="0" fontAlgn="base" hangingPunct="0">
              <a:spcBef>
                <a:spcPct val="0"/>
              </a:spcBef>
              <a:spcAft>
                <a:spcPct val="0"/>
              </a:spcAft>
            </a:pPr>
            <a:r>
              <a:rPr lang="en-GB" sz="2400" kern="1200" dirty="0">
                <a:solidFill>
                  <a:srgbClr val="333399"/>
                </a:solidFill>
                <a:latin typeface="Lucida Grande" pitchFamily="84" charset="0"/>
                <a:cs typeface="+mn-cs"/>
              </a:rPr>
              <a:t>No well established method</a:t>
            </a:r>
          </a:p>
          <a:p>
            <a:pPr algn="l" rtl="0" eaLnBrk="0" fontAlgn="base" hangingPunct="0">
              <a:spcBef>
                <a:spcPct val="0"/>
              </a:spcBef>
              <a:spcAft>
                <a:spcPct val="0"/>
              </a:spcAft>
            </a:pPr>
            <a:r>
              <a:rPr lang="en-GB" sz="2400" kern="1200" dirty="0">
                <a:solidFill>
                  <a:srgbClr val="333399"/>
                </a:solidFill>
                <a:latin typeface="Lucida Grande" pitchFamily="84" charset="0"/>
                <a:cs typeface="+mn-cs"/>
              </a:rPr>
              <a:t>for citing (giving credit for)</a:t>
            </a:r>
          </a:p>
          <a:p>
            <a:pPr algn="l" rtl="0" eaLnBrk="0" fontAlgn="base" hangingPunct="0">
              <a:spcBef>
                <a:spcPct val="0"/>
              </a:spcBef>
              <a:spcAft>
                <a:spcPct val="0"/>
              </a:spcAft>
            </a:pPr>
            <a:r>
              <a:rPr lang="en-GB" sz="2400" kern="1200" dirty="0">
                <a:solidFill>
                  <a:srgbClr val="333399"/>
                </a:solidFill>
                <a:latin typeface="Lucida Grande" pitchFamily="84" charset="0"/>
                <a:cs typeface="+mn-cs"/>
              </a:rPr>
              <a:t>software</a:t>
            </a:r>
          </a:p>
        </p:txBody>
      </p:sp>
      <p:pic>
        <p:nvPicPr>
          <p:cNvPr id="235521" name="Picture 1"/>
          <p:cNvPicPr>
            <a:picLocks noChangeAspect="1" noChangeArrowheads="1"/>
          </p:cNvPicPr>
          <p:nvPr/>
        </p:nvPicPr>
        <p:blipFill>
          <a:blip r:embed="rId3" cstate="email"/>
          <a:srcRect/>
          <a:stretch>
            <a:fillRect/>
          </a:stretch>
        </p:blipFill>
        <p:spPr bwMode="auto">
          <a:xfrm>
            <a:off x="4857752" y="1928802"/>
            <a:ext cx="3698033" cy="2851495"/>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9026" name="Picture 2"/>
          <p:cNvPicPr>
            <a:picLocks noChangeAspect="1" noChangeArrowheads="1"/>
          </p:cNvPicPr>
          <p:nvPr/>
        </p:nvPicPr>
        <p:blipFill>
          <a:blip r:embed="rId3"/>
          <a:srcRect/>
          <a:stretch>
            <a:fillRect/>
          </a:stretch>
        </p:blipFill>
        <p:spPr bwMode="auto">
          <a:xfrm>
            <a:off x="4786314" y="1643050"/>
            <a:ext cx="3857652" cy="4000528"/>
          </a:xfrm>
          <a:prstGeom prst="rect">
            <a:avLst/>
          </a:prstGeom>
          <a:noFill/>
          <a:ln w="9525">
            <a:noFill/>
            <a:miter lim="800000"/>
            <a:headEnd/>
            <a:tailEnd/>
          </a:ln>
        </p:spPr>
      </p:pic>
      <p:sp>
        <p:nvSpPr>
          <p:cNvPr id="5" name="TextBox 4"/>
          <p:cNvSpPr txBox="1"/>
          <p:nvPr/>
        </p:nvSpPr>
        <p:spPr>
          <a:xfrm>
            <a:off x="571472" y="1857364"/>
            <a:ext cx="3507692" cy="1569660"/>
          </a:xfrm>
          <a:prstGeom prst="rect">
            <a:avLst/>
          </a:prstGeom>
          <a:noFill/>
        </p:spPr>
        <p:txBody>
          <a:bodyPr wrap="none" rtlCol="0">
            <a:spAutoFit/>
          </a:bodyPr>
          <a:lstStyle/>
          <a:p>
            <a:pPr algn="l" rtl="0" eaLnBrk="0" fontAlgn="base" hangingPunct="0">
              <a:spcBef>
                <a:spcPct val="0"/>
              </a:spcBef>
              <a:spcAft>
                <a:spcPct val="0"/>
              </a:spcAft>
            </a:pPr>
            <a:r>
              <a:rPr lang="en-GB" sz="2400" kern="1200" dirty="0">
                <a:solidFill>
                  <a:srgbClr val="333399"/>
                </a:solidFill>
                <a:latin typeface="Lucida Grande" pitchFamily="84" charset="0"/>
                <a:cs typeface="+mn-cs"/>
              </a:rPr>
              <a:t>The main problems ...</a:t>
            </a:r>
          </a:p>
          <a:p>
            <a:pPr algn="l" rtl="0" eaLnBrk="0" fontAlgn="base" hangingPunct="0">
              <a:spcBef>
                <a:spcPct val="0"/>
              </a:spcBef>
              <a:spcAft>
                <a:spcPct val="0"/>
              </a:spcAft>
            </a:pPr>
            <a:endParaRPr lang="en-GB" sz="2400" kern="1200" dirty="0">
              <a:solidFill>
                <a:srgbClr val="333399"/>
              </a:solidFill>
              <a:latin typeface="Lucida Grande" pitchFamily="84" charset="0"/>
              <a:cs typeface="+mn-cs"/>
            </a:endParaRPr>
          </a:p>
          <a:p>
            <a:pPr algn="l" rtl="0" eaLnBrk="0" fontAlgn="base" hangingPunct="0">
              <a:spcBef>
                <a:spcPct val="0"/>
              </a:spcBef>
              <a:spcAft>
                <a:spcPct val="0"/>
              </a:spcAft>
            </a:pPr>
            <a:r>
              <a:rPr lang="en-GB" sz="2400" kern="1200" dirty="0">
                <a:solidFill>
                  <a:srgbClr val="333399"/>
                </a:solidFill>
                <a:latin typeface="Lucida Grande" pitchFamily="84" charset="0"/>
                <a:cs typeface="+mn-cs"/>
              </a:rPr>
              <a:t>Continual reinvention of </a:t>
            </a:r>
          </a:p>
          <a:p>
            <a:pPr algn="l" rtl="0" eaLnBrk="0" fontAlgn="base" hangingPunct="0">
              <a:spcBef>
                <a:spcPct val="0"/>
              </a:spcBef>
              <a:spcAft>
                <a:spcPct val="0"/>
              </a:spcAft>
            </a:pPr>
            <a:r>
              <a:rPr lang="en-GB" sz="2400" kern="1200" dirty="0">
                <a:solidFill>
                  <a:srgbClr val="333399"/>
                </a:solidFill>
                <a:latin typeface="Lucida Grande" pitchFamily="84" charset="0"/>
                <a:cs typeface="+mn-cs"/>
              </a:rPr>
              <a:t>the wheel</a:t>
            </a:r>
          </a:p>
        </p:txBody>
      </p:sp>
    </p:spTree>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71472" y="1857364"/>
            <a:ext cx="3397084" cy="1938992"/>
          </a:xfrm>
          <a:prstGeom prst="rect">
            <a:avLst/>
          </a:prstGeom>
          <a:noFill/>
        </p:spPr>
        <p:txBody>
          <a:bodyPr wrap="none" rtlCol="0">
            <a:spAutoFit/>
          </a:bodyPr>
          <a:lstStyle/>
          <a:p>
            <a:pPr algn="l" rtl="0" eaLnBrk="0" fontAlgn="base" hangingPunct="0">
              <a:spcBef>
                <a:spcPct val="0"/>
              </a:spcBef>
              <a:spcAft>
                <a:spcPct val="0"/>
              </a:spcAft>
            </a:pPr>
            <a:r>
              <a:rPr lang="en-GB" sz="2400" kern="1200" dirty="0">
                <a:solidFill>
                  <a:srgbClr val="333399"/>
                </a:solidFill>
                <a:latin typeface="Lucida Grande" pitchFamily="84" charset="0"/>
                <a:cs typeface="+mn-cs"/>
              </a:rPr>
              <a:t>The main problems ...</a:t>
            </a:r>
          </a:p>
          <a:p>
            <a:pPr algn="l" rtl="0" eaLnBrk="0" fontAlgn="base" hangingPunct="0">
              <a:spcBef>
                <a:spcPct val="0"/>
              </a:spcBef>
              <a:spcAft>
                <a:spcPct val="0"/>
              </a:spcAft>
            </a:pPr>
            <a:endParaRPr lang="en-GB" sz="2400" kern="1200" dirty="0">
              <a:solidFill>
                <a:srgbClr val="333399"/>
              </a:solidFill>
              <a:latin typeface="Lucida Grande" pitchFamily="84" charset="0"/>
              <a:cs typeface="+mn-cs"/>
            </a:endParaRPr>
          </a:p>
          <a:p>
            <a:pPr algn="l" rtl="0" eaLnBrk="0" fontAlgn="base" hangingPunct="0">
              <a:spcBef>
                <a:spcPct val="0"/>
              </a:spcBef>
              <a:spcAft>
                <a:spcPct val="0"/>
              </a:spcAft>
            </a:pPr>
            <a:r>
              <a:rPr lang="en-GB" sz="2400" kern="1200" dirty="0">
                <a:solidFill>
                  <a:srgbClr val="333399"/>
                </a:solidFill>
                <a:latin typeface="Lucida Grande" pitchFamily="84" charset="0"/>
                <a:cs typeface="+mn-cs"/>
              </a:rPr>
              <a:t>Built but not designed?</a:t>
            </a:r>
          </a:p>
          <a:p>
            <a:pPr algn="l" rtl="0" eaLnBrk="0" fontAlgn="base" hangingPunct="0">
              <a:spcBef>
                <a:spcPct val="0"/>
              </a:spcBef>
              <a:spcAft>
                <a:spcPct val="0"/>
              </a:spcAft>
            </a:pPr>
            <a:r>
              <a:rPr lang="en-GB" sz="2400" kern="1200" dirty="0">
                <a:solidFill>
                  <a:srgbClr val="333399"/>
                </a:solidFill>
                <a:latin typeface="Lucida Grande" pitchFamily="84" charset="0"/>
                <a:cs typeface="+mn-cs"/>
              </a:rPr>
              <a:t>It may be a work of art, </a:t>
            </a:r>
          </a:p>
          <a:p>
            <a:pPr algn="l" rtl="0" eaLnBrk="0" fontAlgn="base" hangingPunct="0">
              <a:spcBef>
                <a:spcPct val="0"/>
              </a:spcBef>
              <a:spcAft>
                <a:spcPct val="0"/>
              </a:spcAft>
            </a:pPr>
            <a:r>
              <a:rPr lang="en-GB" sz="2400" kern="1200" dirty="0">
                <a:solidFill>
                  <a:srgbClr val="333399"/>
                </a:solidFill>
                <a:latin typeface="Lucida Grande" pitchFamily="84" charset="0"/>
                <a:cs typeface="+mn-cs"/>
              </a:rPr>
              <a:t>but is it science?</a:t>
            </a:r>
          </a:p>
        </p:txBody>
      </p:sp>
      <p:pic>
        <p:nvPicPr>
          <p:cNvPr id="196614" name="Picture 6" descr="http://www.edithouse.com.au/wendy/salvadordali.jpg"/>
          <p:cNvPicPr>
            <a:picLocks noChangeAspect="1" noChangeArrowheads="1"/>
          </p:cNvPicPr>
          <p:nvPr/>
        </p:nvPicPr>
        <p:blipFill>
          <a:blip r:embed="rId3" cstate="email"/>
          <a:srcRect/>
          <a:stretch>
            <a:fillRect/>
          </a:stretch>
        </p:blipFill>
        <p:spPr bwMode="auto">
          <a:xfrm>
            <a:off x="4714876" y="1895491"/>
            <a:ext cx="3810000" cy="3819525"/>
          </a:xfrm>
          <a:prstGeom prst="rect">
            <a:avLst/>
          </a:prstGeom>
          <a:noFill/>
        </p:spPr>
      </p:pic>
    </p:spTree>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1074" name="Picture 2" descr="http://www.igcse-computing.com/students_html/FirstPage/keyboard.jpg"/>
          <p:cNvPicPr>
            <a:picLocks noChangeAspect="1" noChangeArrowheads="1"/>
          </p:cNvPicPr>
          <p:nvPr/>
        </p:nvPicPr>
        <p:blipFill>
          <a:blip r:embed="rId3" cstate="email"/>
          <a:srcRect/>
          <a:stretch>
            <a:fillRect/>
          </a:stretch>
        </p:blipFill>
        <p:spPr bwMode="auto">
          <a:xfrm>
            <a:off x="4286248" y="928670"/>
            <a:ext cx="4643462" cy="2000264"/>
          </a:xfrm>
          <a:prstGeom prst="rect">
            <a:avLst/>
          </a:prstGeom>
          <a:noFill/>
        </p:spPr>
      </p:pic>
      <p:pic>
        <p:nvPicPr>
          <p:cNvPr id="131076" name="Picture 4" descr="http://www.tctraining.org.uk/clients/wimbledon/deerlick/Computer%20screen.jpg"/>
          <p:cNvPicPr>
            <a:picLocks noChangeAspect="1" noChangeArrowheads="1"/>
          </p:cNvPicPr>
          <p:nvPr/>
        </p:nvPicPr>
        <p:blipFill>
          <a:blip r:embed="rId4" cstate="email"/>
          <a:srcRect/>
          <a:stretch>
            <a:fillRect/>
          </a:stretch>
        </p:blipFill>
        <p:spPr bwMode="auto">
          <a:xfrm>
            <a:off x="5110969" y="3714776"/>
            <a:ext cx="2994021" cy="2928934"/>
          </a:xfrm>
          <a:prstGeom prst="rect">
            <a:avLst/>
          </a:prstGeom>
          <a:noFill/>
        </p:spPr>
      </p:pic>
      <p:pic>
        <p:nvPicPr>
          <p:cNvPr id="131078" name="Picture 6" descr="http://musicianstools.files.wordpress.com/2008/12/core2extreme_quad_cpu.jpg"/>
          <p:cNvPicPr>
            <a:picLocks noChangeAspect="1" noChangeArrowheads="1"/>
          </p:cNvPicPr>
          <p:nvPr/>
        </p:nvPicPr>
        <p:blipFill>
          <a:blip r:embed="rId5" cstate="email"/>
          <a:srcRect/>
          <a:stretch>
            <a:fillRect/>
          </a:stretch>
        </p:blipFill>
        <p:spPr bwMode="auto">
          <a:xfrm>
            <a:off x="6338567" y="3151188"/>
            <a:ext cx="538824" cy="492126"/>
          </a:xfrm>
          <a:prstGeom prst="rect">
            <a:avLst/>
          </a:prstGeom>
          <a:noFill/>
        </p:spPr>
      </p:pic>
      <p:sp>
        <p:nvSpPr>
          <p:cNvPr id="7" name="TextBox 6"/>
          <p:cNvSpPr txBox="1"/>
          <p:nvPr/>
        </p:nvSpPr>
        <p:spPr>
          <a:xfrm>
            <a:off x="571472" y="1857364"/>
            <a:ext cx="3845925" cy="1938992"/>
          </a:xfrm>
          <a:prstGeom prst="rect">
            <a:avLst/>
          </a:prstGeom>
          <a:noFill/>
        </p:spPr>
        <p:txBody>
          <a:bodyPr wrap="none" rtlCol="0">
            <a:spAutoFit/>
          </a:bodyPr>
          <a:lstStyle/>
          <a:p>
            <a:pPr algn="l" rtl="0" eaLnBrk="0" fontAlgn="base" hangingPunct="0">
              <a:spcBef>
                <a:spcPct val="0"/>
              </a:spcBef>
              <a:spcAft>
                <a:spcPct val="0"/>
              </a:spcAft>
            </a:pPr>
            <a:r>
              <a:rPr lang="en-GB" sz="2400" kern="1200" dirty="0">
                <a:solidFill>
                  <a:srgbClr val="333399"/>
                </a:solidFill>
                <a:latin typeface="Lucida Grande" pitchFamily="84" charset="0"/>
                <a:cs typeface="+mn-cs"/>
              </a:rPr>
              <a:t>The main problems ...</a:t>
            </a:r>
          </a:p>
          <a:p>
            <a:pPr algn="l" rtl="0" eaLnBrk="0" fontAlgn="base" hangingPunct="0">
              <a:spcBef>
                <a:spcPct val="0"/>
              </a:spcBef>
              <a:spcAft>
                <a:spcPct val="0"/>
              </a:spcAft>
            </a:pPr>
            <a:endParaRPr lang="en-GB" sz="2400" kern="1200" dirty="0">
              <a:solidFill>
                <a:srgbClr val="333399"/>
              </a:solidFill>
              <a:latin typeface="Lucida Grande" pitchFamily="84" charset="0"/>
              <a:cs typeface="+mn-cs"/>
            </a:endParaRPr>
          </a:p>
          <a:p>
            <a:pPr algn="l" rtl="0" eaLnBrk="0" fontAlgn="base" hangingPunct="0">
              <a:spcBef>
                <a:spcPct val="0"/>
              </a:spcBef>
              <a:spcAft>
                <a:spcPct val="0"/>
              </a:spcAft>
            </a:pPr>
            <a:r>
              <a:rPr lang="en-GB" sz="2400" kern="1200" dirty="0">
                <a:solidFill>
                  <a:srgbClr val="333399"/>
                </a:solidFill>
                <a:latin typeface="Lucida Grande" pitchFamily="84" charset="0"/>
                <a:cs typeface="+mn-cs"/>
              </a:rPr>
              <a:t>Most effort  on input and</a:t>
            </a:r>
          </a:p>
          <a:p>
            <a:pPr algn="l" rtl="0" eaLnBrk="0" fontAlgn="base" hangingPunct="0">
              <a:spcBef>
                <a:spcPct val="0"/>
              </a:spcBef>
              <a:spcAft>
                <a:spcPct val="0"/>
              </a:spcAft>
            </a:pPr>
            <a:r>
              <a:rPr lang="en-GB" sz="2400" kern="1200" dirty="0">
                <a:solidFill>
                  <a:srgbClr val="333399"/>
                </a:solidFill>
                <a:latin typeface="Lucida Grande" pitchFamily="84" charset="0"/>
                <a:cs typeface="+mn-cs"/>
              </a:rPr>
              <a:t>output, not on the scientific</a:t>
            </a:r>
          </a:p>
          <a:p>
            <a:pPr algn="l" rtl="0" eaLnBrk="0" fontAlgn="base" hangingPunct="0">
              <a:spcBef>
                <a:spcPct val="0"/>
              </a:spcBef>
              <a:spcAft>
                <a:spcPct val="0"/>
              </a:spcAft>
            </a:pPr>
            <a:r>
              <a:rPr lang="en-GB" sz="2400" kern="1200" dirty="0">
                <a:solidFill>
                  <a:srgbClr val="333399"/>
                </a:solidFill>
                <a:latin typeface="Lucida Grande" pitchFamily="84" charset="0"/>
                <a:cs typeface="+mn-cs"/>
              </a:rPr>
              <a:t>algorithms</a:t>
            </a:r>
          </a:p>
        </p:txBody>
      </p:sp>
    </p:spTree>
  </p:cSld>
  <p:clrMapOvr>
    <a:masterClrMapping/>
  </p:clrMapOv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71472" y="1857364"/>
            <a:ext cx="3215945" cy="1200329"/>
          </a:xfrm>
          <a:prstGeom prst="rect">
            <a:avLst/>
          </a:prstGeom>
          <a:noFill/>
        </p:spPr>
        <p:txBody>
          <a:bodyPr wrap="none" rtlCol="0">
            <a:spAutoFit/>
          </a:bodyPr>
          <a:lstStyle/>
          <a:p>
            <a:pPr algn="l" rtl="0" eaLnBrk="0" fontAlgn="base" hangingPunct="0">
              <a:spcBef>
                <a:spcPct val="0"/>
              </a:spcBef>
              <a:spcAft>
                <a:spcPct val="0"/>
              </a:spcAft>
            </a:pPr>
            <a:r>
              <a:rPr lang="en-GB" sz="2400" kern="1200" dirty="0">
                <a:solidFill>
                  <a:srgbClr val="333399"/>
                </a:solidFill>
                <a:latin typeface="Lucida Grande" pitchFamily="84" charset="0"/>
                <a:cs typeface="+mn-cs"/>
              </a:rPr>
              <a:t>The main problems ...</a:t>
            </a:r>
          </a:p>
          <a:p>
            <a:pPr algn="l" rtl="0" eaLnBrk="0" fontAlgn="base" hangingPunct="0">
              <a:spcBef>
                <a:spcPct val="0"/>
              </a:spcBef>
              <a:spcAft>
                <a:spcPct val="0"/>
              </a:spcAft>
            </a:pPr>
            <a:endParaRPr lang="en-GB" sz="2400" kern="1200" dirty="0">
              <a:solidFill>
                <a:srgbClr val="333399"/>
              </a:solidFill>
              <a:latin typeface="Lucida Grande" pitchFamily="84" charset="0"/>
              <a:cs typeface="+mn-cs"/>
            </a:endParaRPr>
          </a:p>
          <a:p>
            <a:pPr algn="l" rtl="0" eaLnBrk="0" fontAlgn="base" hangingPunct="0">
              <a:spcBef>
                <a:spcPct val="0"/>
              </a:spcBef>
              <a:spcAft>
                <a:spcPct val="0"/>
              </a:spcAft>
            </a:pPr>
            <a:r>
              <a:rPr lang="en-GB" sz="2400" kern="1200" dirty="0">
                <a:solidFill>
                  <a:srgbClr val="333399"/>
                </a:solidFill>
                <a:latin typeface="Lucida Grande" pitchFamily="84" charset="0"/>
                <a:cs typeface="+mn-cs"/>
              </a:rPr>
              <a:t>No documentation</a:t>
            </a:r>
          </a:p>
        </p:txBody>
      </p:sp>
      <p:pic>
        <p:nvPicPr>
          <p:cNvPr id="101378" name="Picture 2" descr="http://dallaslibrary.org/fineBooks/images/shakespeare.jpg"/>
          <p:cNvPicPr>
            <a:picLocks noChangeAspect="1" noChangeArrowheads="1"/>
          </p:cNvPicPr>
          <p:nvPr/>
        </p:nvPicPr>
        <p:blipFill>
          <a:blip r:embed="rId3"/>
          <a:srcRect/>
          <a:stretch>
            <a:fillRect/>
          </a:stretch>
        </p:blipFill>
        <p:spPr bwMode="auto">
          <a:xfrm>
            <a:off x="5086311" y="1071546"/>
            <a:ext cx="2971874" cy="4429156"/>
          </a:xfrm>
          <a:prstGeom prst="rect">
            <a:avLst/>
          </a:prstGeom>
          <a:noFill/>
        </p:spPr>
      </p:pic>
      <p:sp>
        <p:nvSpPr>
          <p:cNvPr id="4" name="Rectangle 3"/>
          <p:cNvSpPr/>
          <p:nvPr/>
        </p:nvSpPr>
        <p:spPr>
          <a:xfrm>
            <a:off x="4286248" y="5710498"/>
            <a:ext cx="4572000" cy="861774"/>
          </a:xfrm>
          <a:prstGeom prst="rect">
            <a:avLst/>
          </a:prstGeom>
        </p:spPr>
        <p:txBody>
          <a:bodyPr>
            <a:spAutoFit/>
          </a:bodyPr>
          <a:lstStyle/>
          <a:p>
            <a:pPr algn="l" rtl="0" eaLnBrk="0" fontAlgn="base" hangingPunct="0">
              <a:spcBef>
                <a:spcPct val="0"/>
              </a:spcBef>
              <a:spcAft>
                <a:spcPct val="0"/>
              </a:spcAft>
            </a:pPr>
            <a:r>
              <a:rPr lang="en-GB" sz="1000" kern="1200" dirty="0">
                <a:solidFill>
                  <a:srgbClr val="000000"/>
                </a:solidFill>
                <a:latin typeface="Lucida Grande" pitchFamily="84" charset="0"/>
                <a:cs typeface="+mn-cs"/>
              </a:rPr>
              <a:t>William Shakespeare died without publishing any of the plays that he wrote. Several years after his death, when many corrupted versions of the plays were being printed, two friends, John </a:t>
            </a:r>
            <a:r>
              <a:rPr lang="en-GB" sz="1000" kern="1200" dirty="0" err="1">
                <a:solidFill>
                  <a:srgbClr val="000000"/>
                </a:solidFill>
                <a:latin typeface="Lucida Grande" pitchFamily="84" charset="0"/>
                <a:cs typeface="+mn-cs"/>
              </a:rPr>
              <a:t>Heminge</a:t>
            </a:r>
            <a:r>
              <a:rPr lang="en-GB" sz="1000" kern="1200" dirty="0">
                <a:solidFill>
                  <a:srgbClr val="000000"/>
                </a:solidFill>
                <a:latin typeface="Lucida Grande" pitchFamily="84" charset="0"/>
                <a:cs typeface="+mn-cs"/>
              </a:rPr>
              <a:t> and Henry Condell, decided to collect, edit, and publish all thirty-six of Shakespeare’s plays that they believed to be authentic. </a:t>
            </a:r>
          </a:p>
        </p:txBody>
      </p:sp>
    </p:spTree>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6905" name="Picture 9" descr="dido and pluto"/>
          <p:cNvPicPr>
            <a:picLocks noChangeAspect="1" noChangeArrowheads="1"/>
          </p:cNvPicPr>
          <p:nvPr/>
        </p:nvPicPr>
        <p:blipFill>
          <a:blip r:embed="rId3"/>
          <a:srcRect/>
          <a:stretch>
            <a:fillRect/>
          </a:stretch>
        </p:blipFill>
        <p:spPr bwMode="auto">
          <a:xfrm>
            <a:off x="972000" y="1487947"/>
            <a:ext cx="7200000" cy="4298507"/>
          </a:xfrm>
          <a:prstGeom prst="rect">
            <a:avLst/>
          </a:prstGeom>
          <a:noFill/>
        </p:spPr>
      </p:pic>
      <p:sp>
        <p:nvSpPr>
          <p:cNvPr id="6" name="TextBox 5"/>
          <p:cNvSpPr txBox="1"/>
          <p:nvPr/>
        </p:nvSpPr>
        <p:spPr>
          <a:xfrm>
            <a:off x="685327" y="6182045"/>
            <a:ext cx="7773346" cy="461665"/>
          </a:xfrm>
          <a:prstGeom prst="rect">
            <a:avLst/>
          </a:prstGeom>
          <a:noFill/>
        </p:spPr>
        <p:txBody>
          <a:bodyPr wrap="none" rtlCol="0">
            <a:spAutoFit/>
          </a:bodyPr>
          <a:lstStyle/>
          <a:p>
            <a:pPr algn="l" rtl="0" eaLnBrk="0" fontAlgn="base" hangingPunct="0">
              <a:spcBef>
                <a:spcPct val="0"/>
              </a:spcBef>
              <a:spcAft>
                <a:spcPct val="0"/>
              </a:spcAft>
            </a:pPr>
            <a:r>
              <a:rPr lang="en-GB" sz="2400" kern="1200" dirty="0">
                <a:solidFill>
                  <a:srgbClr val="333399"/>
                </a:solidFill>
                <a:latin typeface="Lucida Grande" pitchFamily="84" charset="0"/>
                <a:cs typeface="+mn-cs"/>
              </a:rPr>
              <a:t>DIDO and PLUTO reactors – Harwell Laboratory 1970’s</a:t>
            </a:r>
          </a:p>
        </p:txBody>
      </p:sp>
    </p:spTree>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4146" name="Picture 2" descr="File:WWTBAMuk.png">
            <a:hlinkClick r:id="rId3"/>
          </p:cNvPr>
          <p:cNvPicPr>
            <a:picLocks noChangeAspect="1" noChangeArrowheads="1"/>
          </p:cNvPicPr>
          <p:nvPr/>
        </p:nvPicPr>
        <p:blipFill>
          <a:blip r:embed="rId4"/>
          <a:srcRect/>
          <a:stretch>
            <a:fillRect/>
          </a:stretch>
        </p:blipFill>
        <p:spPr bwMode="auto">
          <a:xfrm>
            <a:off x="4775078" y="2447929"/>
            <a:ext cx="4011744" cy="2266955"/>
          </a:xfrm>
          <a:prstGeom prst="rect">
            <a:avLst/>
          </a:prstGeom>
          <a:noFill/>
        </p:spPr>
      </p:pic>
      <p:sp>
        <p:nvSpPr>
          <p:cNvPr id="7" name="TextBox 6"/>
          <p:cNvSpPr txBox="1"/>
          <p:nvPr/>
        </p:nvSpPr>
        <p:spPr>
          <a:xfrm>
            <a:off x="571472" y="1857364"/>
            <a:ext cx="2888932" cy="1569660"/>
          </a:xfrm>
          <a:prstGeom prst="rect">
            <a:avLst/>
          </a:prstGeom>
          <a:noFill/>
        </p:spPr>
        <p:txBody>
          <a:bodyPr wrap="none" rtlCol="0">
            <a:spAutoFit/>
          </a:bodyPr>
          <a:lstStyle/>
          <a:p>
            <a:pPr algn="l" rtl="0" eaLnBrk="0" fontAlgn="base" hangingPunct="0">
              <a:spcBef>
                <a:spcPct val="0"/>
              </a:spcBef>
              <a:spcAft>
                <a:spcPct val="0"/>
              </a:spcAft>
            </a:pPr>
            <a:r>
              <a:rPr lang="en-GB" sz="2400" kern="1200" dirty="0">
                <a:solidFill>
                  <a:srgbClr val="333399"/>
                </a:solidFill>
                <a:latin typeface="Lucida Grande" pitchFamily="84" charset="0"/>
                <a:cs typeface="+mn-cs"/>
              </a:rPr>
              <a:t>So, when you don’t </a:t>
            </a:r>
          </a:p>
          <a:p>
            <a:pPr algn="l" rtl="0" eaLnBrk="0" fontAlgn="base" hangingPunct="0">
              <a:spcBef>
                <a:spcPct val="0"/>
              </a:spcBef>
              <a:spcAft>
                <a:spcPct val="0"/>
              </a:spcAft>
            </a:pPr>
            <a:r>
              <a:rPr lang="en-GB" sz="2400" kern="1200" dirty="0">
                <a:solidFill>
                  <a:srgbClr val="333399"/>
                </a:solidFill>
                <a:latin typeface="Lucida Grande" pitchFamily="84" charset="0"/>
                <a:cs typeface="+mn-cs"/>
              </a:rPr>
              <a:t>know the answer...</a:t>
            </a:r>
          </a:p>
          <a:p>
            <a:pPr algn="l" rtl="0" eaLnBrk="0" fontAlgn="base" hangingPunct="0">
              <a:spcBef>
                <a:spcPct val="0"/>
              </a:spcBef>
              <a:spcAft>
                <a:spcPct val="0"/>
              </a:spcAft>
            </a:pPr>
            <a:endParaRPr lang="en-GB" sz="2400" kern="1200" dirty="0">
              <a:solidFill>
                <a:srgbClr val="333399"/>
              </a:solidFill>
              <a:latin typeface="Lucida Grande" pitchFamily="84" charset="0"/>
              <a:cs typeface="+mn-cs"/>
            </a:endParaRPr>
          </a:p>
          <a:p>
            <a:pPr algn="l" rtl="0" eaLnBrk="0" fontAlgn="base" hangingPunct="0">
              <a:spcBef>
                <a:spcPct val="0"/>
              </a:spcBef>
              <a:spcAft>
                <a:spcPct val="0"/>
              </a:spcAft>
            </a:pPr>
            <a:r>
              <a:rPr lang="en-GB" sz="2400" kern="1200" dirty="0">
                <a:solidFill>
                  <a:srgbClr val="333399"/>
                </a:solidFill>
                <a:latin typeface="Lucida Grande" pitchFamily="84" charset="0"/>
                <a:cs typeface="+mn-cs"/>
              </a:rPr>
              <a:t>... phone a friend</a:t>
            </a:r>
          </a:p>
        </p:txBody>
      </p:sp>
    </p:spTree>
  </p:cSld>
  <p:clrMapOvr>
    <a:masterClrMapping/>
  </p:clrMapOv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3"/>
          <p:cNvSpPr>
            <a:spLocks noGrp="1" noChangeArrowheads="1"/>
          </p:cNvSpPr>
          <p:nvPr>
            <p:ph type="subTitle" idx="1"/>
          </p:nvPr>
        </p:nvSpPr>
        <p:spPr>
          <a:xfrm>
            <a:off x="1357313" y="4143375"/>
            <a:ext cx="6400800" cy="1181100"/>
          </a:xfrm>
          <a:gradFill rotWithShape="0"/>
        </p:spPr>
        <p:txBody>
          <a:bodyPr/>
          <a:lstStyle/>
          <a:p>
            <a:pPr eaLnBrk="1" hangingPunct="1"/>
            <a:r>
              <a:rPr lang="en-GB" sz="2800" i="1" dirty="0" smtClean="0"/>
              <a:t>Nick Draper</a:t>
            </a:r>
          </a:p>
          <a:p>
            <a:pPr eaLnBrk="1" hangingPunct="1"/>
            <a:r>
              <a:rPr lang="en-GB" sz="2000" dirty="0" smtClean="0"/>
              <a:t>Tessella</a:t>
            </a:r>
          </a:p>
        </p:txBody>
      </p:sp>
      <p:sp>
        <p:nvSpPr>
          <p:cNvPr id="3075" name="Rectangle 2"/>
          <p:cNvSpPr>
            <a:spLocks noGrp="1" noChangeArrowheads="1"/>
          </p:cNvSpPr>
          <p:nvPr>
            <p:ph type="ctrTitle"/>
          </p:nvPr>
        </p:nvSpPr>
        <p:spPr>
          <a:xfrm>
            <a:off x="714375" y="2143125"/>
            <a:ext cx="7772400" cy="1800225"/>
          </a:xfrm>
        </p:spPr>
        <p:txBody>
          <a:bodyPr/>
          <a:lstStyle/>
          <a:p>
            <a:pPr eaLnBrk="1" hangingPunct="1">
              <a:defRPr/>
            </a:pPr>
            <a:r>
              <a:rPr lang="en-GB" sz="3600" dirty="0" smtClean="0"/>
              <a:t>The challenges of scientific software management</a:t>
            </a: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5" descr="http://www.arthursclipart.org/occupations/occupations/hacker.gif"/>
          <p:cNvPicPr>
            <a:picLocks noChangeAspect="1" noChangeArrowheads="1"/>
          </p:cNvPicPr>
          <p:nvPr/>
        </p:nvPicPr>
        <p:blipFill>
          <a:blip r:embed="rId3"/>
          <a:srcRect/>
          <a:stretch>
            <a:fillRect/>
          </a:stretch>
        </p:blipFill>
        <p:spPr bwMode="auto">
          <a:xfrm>
            <a:off x="7072313" y="2500313"/>
            <a:ext cx="1381125" cy="1903412"/>
          </a:xfrm>
          <a:prstGeom prst="rect">
            <a:avLst/>
          </a:prstGeom>
          <a:noFill/>
          <a:ln w="9525">
            <a:noFill/>
            <a:miter lim="800000"/>
            <a:headEnd/>
            <a:tailEnd/>
          </a:ln>
        </p:spPr>
      </p:pic>
      <p:sp>
        <p:nvSpPr>
          <p:cNvPr id="4099" name="Title 1"/>
          <p:cNvSpPr>
            <a:spLocks noGrp="1"/>
          </p:cNvSpPr>
          <p:nvPr>
            <p:ph type="title"/>
          </p:nvPr>
        </p:nvSpPr>
        <p:spPr/>
        <p:txBody>
          <a:bodyPr/>
          <a:lstStyle/>
          <a:p>
            <a:r>
              <a:rPr lang="en-GB" smtClean="0"/>
              <a:t>Why scientific software projects fail</a:t>
            </a:r>
          </a:p>
        </p:txBody>
      </p:sp>
      <p:sp>
        <p:nvSpPr>
          <p:cNvPr id="4100" name="Content Placeholder 2"/>
          <p:cNvSpPr>
            <a:spLocks noGrp="1"/>
          </p:cNvSpPr>
          <p:nvPr>
            <p:ph idx="1"/>
          </p:nvPr>
        </p:nvSpPr>
        <p:spPr/>
        <p:txBody>
          <a:bodyPr/>
          <a:lstStyle/>
          <a:p>
            <a:r>
              <a:rPr lang="en-GB" smtClean="0"/>
              <a:t>Project Structure Challenges</a:t>
            </a:r>
          </a:p>
          <a:p>
            <a:pPr lvl="1"/>
            <a:r>
              <a:rPr lang="en-GB" smtClean="0"/>
              <a:t>Unrealistic Schedules</a:t>
            </a:r>
          </a:p>
          <a:p>
            <a:pPr lvl="2"/>
            <a:r>
              <a:rPr lang="en-GB" smtClean="0"/>
              <a:t>Unrealistic Deadlines</a:t>
            </a:r>
          </a:p>
          <a:p>
            <a:pPr lvl="2"/>
            <a:r>
              <a:rPr lang="en-GB" smtClean="0"/>
              <a:t>Delayed start dates</a:t>
            </a:r>
          </a:p>
          <a:p>
            <a:pPr lvl="1"/>
            <a:r>
              <a:rPr lang="en-GB" smtClean="0"/>
              <a:t>Inappropriate Staffing</a:t>
            </a:r>
          </a:p>
          <a:p>
            <a:pPr lvl="2"/>
            <a:r>
              <a:rPr lang="en-GB" smtClean="0"/>
              <a:t>Lack of project management</a:t>
            </a:r>
          </a:p>
          <a:p>
            <a:pPr lvl="2"/>
            <a:r>
              <a:rPr lang="en-GB" smtClean="0"/>
              <a:t>Part time project staff</a:t>
            </a:r>
          </a:p>
          <a:p>
            <a:pPr lvl="2"/>
            <a:r>
              <a:rPr lang="en-GB" smtClean="0"/>
              <a:t>Inexperienced staff</a:t>
            </a:r>
          </a:p>
          <a:p>
            <a:pPr lvl="1"/>
            <a:r>
              <a:rPr lang="en-GB" smtClean="0"/>
              <a:t>Insufficient Budget</a:t>
            </a:r>
          </a:p>
          <a:p>
            <a:pPr lvl="2"/>
            <a:r>
              <a:rPr lang="en-GB" smtClean="0"/>
              <a:t>Software not considered during budget allocation</a:t>
            </a:r>
          </a:p>
          <a:p>
            <a:pPr lvl="2"/>
            <a:r>
              <a:rPr lang="en-GB" smtClean="0"/>
              <a:t>True cost of software failure not considered</a:t>
            </a:r>
          </a:p>
        </p:txBody>
      </p:sp>
      <p:pic>
        <p:nvPicPr>
          <p:cNvPr id="4101" name="Picture 7" descr="http://shahsubodh.files.wordpress.com/2009/04/deadline2.gif"/>
          <p:cNvPicPr>
            <a:picLocks noChangeAspect="1" noChangeArrowheads="1"/>
          </p:cNvPicPr>
          <p:nvPr/>
        </p:nvPicPr>
        <p:blipFill>
          <a:blip r:embed="rId4"/>
          <a:srcRect/>
          <a:stretch>
            <a:fillRect/>
          </a:stretch>
        </p:blipFill>
        <p:spPr bwMode="auto">
          <a:xfrm>
            <a:off x="6500813" y="1285875"/>
            <a:ext cx="1319212" cy="1319213"/>
          </a:xfrm>
          <a:prstGeom prst="rect">
            <a:avLst/>
          </a:prstGeom>
          <a:noFill/>
          <a:ln w="9525">
            <a:noFill/>
            <a:miter lim="800000"/>
            <a:headEnd/>
            <a:tailEnd/>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p:cNvSpPr>
            <a:spLocks noGrp="1"/>
          </p:cNvSpPr>
          <p:nvPr>
            <p:ph type="title"/>
          </p:nvPr>
        </p:nvSpPr>
        <p:spPr/>
        <p:txBody>
          <a:bodyPr/>
          <a:lstStyle/>
          <a:p>
            <a:r>
              <a:rPr lang="en-GB" smtClean="0"/>
              <a:t>Why scientific software projects fail</a:t>
            </a:r>
          </a:p>
        </p:txBody>
      </p:sp>
      <p:sp>
        <p:nvSpPr>
          <p:cNvPr id="5123" name="Content Placeholder 2"/>
          <p:cNvSpPr>
            <a:spLocks noGrp="1"/>
          </p:cNvSpPr>
          <p:nvPr>
            <p:ph idx="1"/>
          </p:nvPr>
        </p:nvSpPr>
        <p:spPr>
          <a:xfrm>
            <a:off x="457200" y="1239838"/>
            <a:ext cx="6257925" cy="4205287"/>
          </a:xfrm>
        </p:spPr>
        <p:txBody>
          <a:bodyPr/>
          <a:lstStyle/>
          <a:p>
            <a:r>
              <a:rPr lang="en-GB" dirty="0" smtClean="0"/>
              <a:t>Requirements Challenges</a:t>
            </a:r>
          </a:p>
          <a:p>
            <a:pPr lvl="1"/>
            <a:r>
              <a:rPr lang="en-GB" dirty="0" smtClean="0"/>
              <a:t>Understanding scientific requirements</a:t>
            </a:r>
          </a:p>
          <a:p>
            <a:pPr lvl="2"/>
            <a:r>
              <a:rPr lang="en-GB" dirty="0" smtClean="0"/>
              <a:t>To “speak the language of science” requires a scientific background</a:t>
            </a:r>
          </a:p>
          <a:p>
            <a:pPr lvl="1"/>
            <a:r>
              <a:rPr lang="en-GB" dirty="0" smtClean="0"/>
              <a:t>Changing Requirements</a:t>
            </a:r>
          </a:p>
          <a:p>
            <a:pPr lvl="2"/>
            <a:r>
              <a:rPr lang="en-GB" dirty="0" smtClean="0"/>
              <a:t>Experimentation if fundamental to science</a:t>
            </a:r>
          </a:p>
          <a:p>
            <a:pPr lvl="2"/>
            <a:r>
              <a:rPr lang="en-GB" dirty="0" smtClean="0"/>
              <a:t>Requirements will change</a:t>
            </a:r>
          </a:p>
          <a:p>
            <a:pPr lvl="2"/>
            <a:r>
              <a:rPr lang="en-GB" dirty="0" smtClean="0"/>
              <a:t>The challenge is to manage that change</a:t>
            </a:r>
          </a:p>
        </p:txBody>
      </p:sp>
      <p:pic>
        <p:nvPicPr>
          <p:cNvPr id="5124" name="Picture 4"/>
          <p:cNvPicPr>
            <a:picLocks noChangeAspect="1" noChangeArrowheads="1"/>
          </p:cNvPicPr>
          <p:nvPr/>
        </p:nvPicPr>
        <p:blipFill>
          <a:blip r:embed="rId3"/>
          <a:srcRect/>
          <a:stretch>
            <a:fillRect/>
          </a:stretch>
        </p:blipFill>
        <p:spPr bwMode="auto">
          <a:xfrm>
            <a:off x="6643688" y="1357313"/>
            <a:ext cx="2341562" cy="1557337"/>
          </a:xfrm>
          <a:prstGeom prst="rect">
            <a:avLst/>
          </a:prstGeom>
          <a:noFill/>
          <a:ln w="9525">
            <a:noFill/>
            <a:miter lim="800000"/>
            <a:headEnd/>
            <a:tailEnd/>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p:txBody>
          <a:bodyPr/>
          <a:lstStyle/>
          <a:p>
            <a:r>
              <a:rPr lang="en-GB" smtClean="0"/>
              <a:t>Why scientific software projects fail</a:t>
            </a:r>
          </a:p>
        </p:txBody>
      </p:sp>
      <p:sp>
        <p:nvSpPr>
          <p:cNvPr id="6147" name="Content Placeholder 2"/>
          <p:cNvSpPr>
            <a:spLocks noGrp="1"/>
          </p:cNvSpPr>
          <p:nvPr>
            <p:ph idx="1"/>
          </p:nvPr>
        </p:nvSpPr>
        <p:spPr/>
        <p:txBody>
          <a:bodyPr/>
          <a:lstStyle/>
          <a:p>
            <a:r>
              <a:rPr lang="en-GB" dirty="0" smtClean="0"/>
              <a:t>Poor Project Management</a:t>
            </a:r>
          </a:p>
          <a:p>
            <a:pPr lvl="1"/>
            <a:r>
              <a:rPr lang="en-GB" dirty="0" smtClean="0"/>
              <a:t>Project Methodology choice</a:t>
            </a:r>
          </a:p>
          <a:p>
            <a:pPr lvl="2"/>
            <a:r>
              <a:rPr lang="en-GB" dirty="0" smtClean="0"/>
              <a:t>Selecting the right methodology</a:t>
            </a:r>
          </a:p>
          <a:p>
            <a:pPr lvl="2"/>
            <a:r>
              <a:rPr lang="en-GB" dirty="0" smtClean="0"/>
              <a:t>Adapting it to fit the project environment</a:t>
            </a:r>
          </a:p>
          <a:p>
            <a:pPr lvl="1"/>
            <a:r>
              <a:rPr lang="en-GB" dirty="0" smtClean="0"/>
              <a:t>Communication</a:t>
            </a:r>
          </a:p>
          <a:p>
            <a:pPr lvl="2"/>
            <a:r>
              <a:rPr lang="en-GB" dirty="0" smtClean="0"/>
              <a:t>Gaining buy in from scientists</a:t>
            </a:r>
          </a:p>
          <a:p>
            <a:pPr lvl="2"/>
            <a:r>
              <a:rPr lang="en-GB" dirty="0" smtClean="0"/>
              <a:t>Wide International user groups</a:t>
            </a:r>
          </a:p>
          <a:p>
            <a:pPr lvl="1"/>
            <a:r>
              <a:rPr lang="en-GB" dirty="0" smtClean="0"/>
              <a:t>Project tracking</a:t>
            </a:r>
          </a:p>
          <a:p>
            <a:pPr lvl="2"/>
            <a:r>
              <a:rPr lang="en-GB" dirty="0" smtClean="0"/>
              <a:t>Projects slip in small steps</a:t>
            </a:r>
          </a:p>
          <a:p>
            <a:pPr lvl="2"/>
            <a:r>
              <a:rPr lang="en-GB" dirty="0" smtClean="0"/>
              <a:t>Active monitoring required to address this</a:t>
            </a:r>
          </a:p>
          <a:p>
            <a:pPr>
              <a:buFontTx/>
              <a:buNone/>
            </a:pPr>
            <a:endParaRPr lang="en-GB" dirty="0" smtClean="0"/>
          </a:p>
        </p:txBody>
      </p:sp>
      <p:pic>
        <p:nvPicPr>
          <p:cNvPr id="6148" name="Picture 5" descr="http://www.backupdirect.net/assets/images/head-in-the-sand.gif"/>
          <p:cNvPicPr>
            <a:picLocks noChangeAspect="1" noChangeArrowheads="1"/>
          </p:cNvPicPr>
          <p:nvPr/>
        </p:nvPicPr>
        <p:blipFill>
          <a:blip r:embed="rId3"/>
          <a:srcRect/>
          <a:stretch>
            <a:fillRect/>
          </a:stretch>
        </p:blipFill>
        <p:spPr bwMode="auto">
          <a:xfrm>
            <a:off x="6429375" y="3571875"/>
            <a:ext cx="1905000" cy="1838325"/>
          </a:xfrm>
          <a:prstGeom prst="rect">
            <a:avLst/>
          </a:prstGeom>
          <a:noFill/>
          <a:ln w="9525">
            <a:noFill/>
            <a:miter lim="800000"/>
            <a:headEnd/>
            <a:tailEnd/>
          </a:ln>
        </p:spPr>
      </p:pic>
      <p:pic>
        <p:nvPicPr>
          <p:cNvPr id="6149" name="Picture 8"/>
          <p:cNvPicPr>
            <a:picLocks noChangeAspect="1" noChangeArrowheads="1"/>
          </p:cNvPicPr>
          <p:nvPr/>
        </p:nvPicPr>
        <p:blipFill>
          <a:blip r:embed="rId4"/>
          <a:srcRect/>
          <a:stretch>
            <a:fillRect/>
          </a:stretch>
        </p:blipFill>
        <p:spPr bwMode="auto">
          <a:xfrm>
            <a:off x="6858000" y="1143000"/>
            <a:ext cx="1666875" cy="2095500"/>
          </a:xfrm>
          <a:prstGeom prst="rect">
            <a:avLst/>
          </a:prstGeom>
          <a:noFill/>
          <a:ln w="9525">
            <a:noFill/>
            <a:miter lim="800000"/>
            <a:headEnd/>
            <a:tailEnd/>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title"/>
          </p:nvPr>
        </p:nvSpPr>
        <p:spPr/>
        <p:txBody>
          <a:bodyPr/>
          <a:lstStyle/>
          <a:p>
            <a:r>
              <a:rPr lang="en-GB" smtClean="0"/>
              <a:t>Why scientific software projects fail</a:t>
            </a:r>
          </a:p>
        </p:txBody>
      </p:sp>
      <p:sp>
        <p:nvSpPr>
          <p:cNvPr id="7171" name="Content Placeholder 2"/>
          <p:cNvSpPr>
            <a:spLocks noGrp="1"/>
          </p:cNvSpPr>
          <p:nvPr>
            <p:ph idx="1"/>
          </p:nvPr>
        </p:nvSpPr>
        <p:spPr/>
        <p:txBody>
          <a:bodyPr/>
          <a:lstStyle/>
          <a:p>
            <a:r>
              <a:rPr lang="en-GB" dirty="0" smtClean="0"/>
              <a:t>Poor Quality</a:t>
            </a:r>
          </a:p>
          <a:p>
            <a:pPr lvl="1"/>
            <a:r>
              <a:rPr lang="en-GB" dirty="0" smtClean="0"/>
              <a:t>Lack of Quality Assurance</a:t>
            </a:r>
          </a:p>
          <a:p>
            <a:pPr lvl="2"/>
            <a:r>
              <a:rPr lang="en-GB" dirty="0" smtClean="0"/>
              <a:t>Code documentation</a:t>
            </a:r>
          </a:p>
          <a:p>
            <a:pPr lvl="2"/>
            <a:r>
              <a:rPr lang="en-GB" dirty="0" smtClean="0"/>
              <a:t>Design reviews</a:t>
            </a:r>
          </a:p>
          <a:p>
            <a:pPr lvl="1"/>
            <a:r>
              <a:rPr lang="en-GB" dirty="0" smtClean="0"/>
              <a:t>Testing in the Production Environment</a:t>
            </a:r>
          </a:p>
          <a:p>
            <a:pPr lvl="2"/>
            <a:r>
              <a:rPr lang="en-GB" dirty="0" smtClean="0"/>
              <a:t>Aka letting the users test it</a:t>
            </a:r>
          </a:p>
          <a:p>
            <a:pPr lvl="1"/>
            <a:r>
              <a:rPr lang="en-GB" dirty="0" smtClean="0"/>
              <a:t>Inadequate Testing</a:t>
            </a:r>
          </a:p>
          <a:p>
            <a:pPr lvl="2"/>
            <a:r>
              <a:rPr lang="en-GB" dirty="0" smtClean="0"/>
              <a:t>Unit testing</a:t>
            </a:r>
          </a:p>
          <a:p>
            <a:pPr lvl="2"/>
            <a:r>
              <a:rPr lang="en-GB" dirty="0" smtClean="0"/>
              <a:t>Integration testing</a:t>
            </a:r>
          </a:p>
          <a:p>
            <a:pPr lvl="2"/>
            <a:r>
              <a:rPr lang="en-GB" dirty="0" smtClean="0"/>
              <a:t>Performance/Stress testing</a:t>
            </a:r>
          </a:p>
        </p:txBody>
      </p:sp>
      <p:pic>
        <p:nvPicPr>
          <p:cNvPr id="7172" name="Picture 5" descr="http://www.gnurf.net/v3/wp-content/uploads/2008/06/037-computer-crash-300x261.png"/>
          <p:cNvPicPr>
            <a:picLocks noChangeAspect="1" noChangeArrowheads="1"/>
          </p:cNvPicPr>
          <p:nvPr/>
        </p:nvPicPr>
        <p:blipFill>
          <a:blip r:embed="rId3" cstate="email"/>
          <a:srcRect/>
          <a:stretch>
            <a:fillRect/>
          </a:stretch>
        </p:blipFill>
        <p:spPr bwMode="auto">
          <a:xfrm>
            <a:off x="6215063" y="2714625"/>
            <a:ext cx="2571750" cy="2236788"/>
          </a:xfrm>
          <a:prstGeom prst="rect">
            <a:avLst/>
          </a:prstGeom>
          <a:noFill/>
          <a:ln w="9525">
            <a:noFill/>
            <a:miter lim="800000"/>
            <a:headEnd/>
            <a:tailEnd/>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p:txBody>
          <a:bodyPr/>
          <a:lstStyle/>
          <a:p>
            <a:r>
              <a:rPr lang="en-GB" smtClean="0"/>
              <a:t>Why scientific software projects fail</a:t>
            </a:r>
          </a:p>
        </p:txBody>
      </p:sp>
      <p:sp>
        <p:nvSpPr>
          <p:cNvPr id="8195" name="Content Placeholder 2"/>
          <p:cNvSpPr>
            <a:spLocks noGrp="1"/>
          </p:cNvSpPr>
          <p:nvPr>
            <p:ph idx="1"/>
          </p:nvPr>
        </p:nvSpPr>
        <p:spPr>
          <a:xfrm>
            <a:off x="428625" y="1214438"/>
            <a:ext cx="8229600" cy="4205287"/>
          </a:xfrm>
        </p:spPr>
        <p:txBody>
          <a:bodyPr/>
          <a:lstStyle/>
          <a:p>
            <a:r>
              <a:rPr lang="en-GB" dirty="0" smtClean="0"/>
              <a:t>Project Support</a:t>
            </a:r>
          </a:p>
          <a:p>
            <a:pPr lvl="1"/>
            <a:r>
              <a:rPr lang="en-GB" dirty="0" smtClean="0"/>
              <a:t>User documentation</a:t>
            </a:r>
          </a:p>
          <a:p>
            <a:pPr lvl="1"/>
            <a:r>
              <a:rPr lang="en-GB" dirty="0" smtClean="0"/>
              <a:t>User training</a:t>
            </a:r>
          </a:p>
          <a:p>
            <a:pPr lvl="1"/>
            <a:r>
              <a:rPr lang="en-GB" dirty="0" smtClean="0"/>
              <a:t>Design documentation</a:t>
            </a:r>
          </a:p>
          <a:p>
            <a:pPr lvl="1"/>
            <a:r>
              <a:rPr lang="en-GB" dirty="0" smtClean="0"/>
              <a:t>Maintenance documentation</a:t>
            </a:r>
          </a:p>
          <a:p>
            <a:pPr lvl="1"/>
            <a:r>
              <a:rPr lang="en-GB" dirty="0" smtClean="0"/>
              <a:t>User Contribution procedures</a:t>
            </a:r>
          </a:p>
          <a:p>
            <a:pPr lvl="1"/>
            <a:endParaRPr lang="en-GB" dirty="0" smtClean="0"/>
          </a:p>
        </p:txBody>
      </p:sp>
      <p:pic>
        <p:nvPicPr>
          <p:cNvPr id="8196" name="Picture 4"/>
          <p:cNvPicPr>
            <a:picLocks noChangeAspect="1" noChangeArrowheads="1"/>
          </p:cNvPicPr>
          <p:nvPr/>
        </p:nvPicPr>
        <p:blipFill>
          <a:blip r:embed="rId3"/>
          <a:srcRect/>
          <a:stretch>
            <a:fillRect/>
          </a:stretch>
        </p:blipFill>
        <p:spPr bwMode="auto">
          <a:xfrm>
            <a:off x="5357813" y="1785938"/>
            <a:ext cx="3143250" cy="3143250"/>
          </a:xfrm>
          <a:prstGeom prst="rect">
            <a:avLst/>
          </a:prstGeom>
          <a:noFill/>
          <a:ln w="9525">
            <a:noFill/>
            <a:miter lim="800000"/>
            <a:headEnd/>
            <a:tailEnd/>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3"/>
          <p:cNvSpPr>
            <a:spLocks noGrp="1" noChangeArrowheads="1"/>
          </p:cNvSpPr>
          <p:nvPr>
            <p:ph type="subTitle" idx="1"/>
          </p:nvPr>
        </p:nvSpPr>
        <p:spPr>
          <a:xfrm>
            <a:off x="1357313" y="4143375"/>
            <a:ext cx="6400800" cy="1181100"/>
          </a:xfrm>
          <a:gradFill rotWithShape="0"/>
        </p:spPr>
        <p:txBody>
          <a:bodyPr/>
          <a:lstStyle/>
          <a:p>
            <a:pPr eaLnBrk="1" hangingPunct="1"/>
            <a:r>
              <a:rPr lang="en-GB" sz="2800" i="1" dirty="0" smtClean="0"/>
              <a:t>Nick Draper</a:t>
            </a:r>
          </a:p>
          <a:p>
            <a:pPr eaLnBrk="1" hangingPunct="1"/>
            <a:r>
              <a:rPr lang="en-GB" sz="2000" dirty="0" smtClean="0"/>
              <a:t>Tessella</a:t>
            </a:r>
          </a:p>
        </p:txBody>
      </p:sp>
      <p:sp>
        <p:nvSpPr>
          <p:cNvPr id="9220" name="Rectangle 2"/>
          <p:cNvSpPr>
            <a:spLocks noGrp="1" noChangeArrowheads="1"/>
          </p:cNvSpPr>
          <p:nvPr>
            <p:ph type="ctrTitle"/>
          </p:nvPr>
        </p:nvSpPr>
        <p:spPr>
          <a:xfrm>
            <a:off x="714375" y="2143125"/>
            <a:ext cx="7772400" cy="1800225"/>
          </a:xfrm>
        </p:spPr>
        <p:txBody>
          <a:bodyPr/>
          <a:lstStyle/>
          <a:p>
            <a:pPr eaLnBrk="1" hangingPunct="1">
              <a:defRPr/>
            </a:pPr>
            <a:r>
              <a:rPr lang="en-GB" sz="3600" dirty="0" smtClean="0"/>
              <a:t>Instrument Independent Data Reduction and Analysis</a:t>
            </a:r>
          </a:p>
        </p:txBody>
      </p:sp>
      <p:pic>
        <p:nvPicPr>
          <p:cNvPr id="9222" name="Picture 5" descr="Mantid Logo Transparent.png"/>
          <p:cNvPicPr>
            <a:picLocks noChangeAspect="1"/>
          </p:cNvPicPr>
          <p:nvPr/>
        </p:nvPicPr>
        <p:blipFill>
          <a:blip r:embed="rId3"/>
          <a:srcRect/>
          <a:stretch>
            <a:fillRect/>
          </a:stretch>
        </p:blipFill>
        <p:spPr bwMode="auto">
          <a:xfrm>
            <a:off x="2214563" y="0"/>
            <a:ext cx="4381500" cy="23812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pPr eaLnBrk="1" hangingPunct="1"/>
            <a:r>
              <a:rPr lang="en-GB" smtClean="0"/>
              <a:t>Project History</a:t>
            </a:r>
          </a:p>
        </p:txBody>
      </p:sp>
      <p:sp>
        <p:nvSpPr>
          <p:cNvPr id="10243" name="Rectangle 3"/>
          <p:cNvSpPr>
            <a:spLocks noGrp="1" noChangeArrowheads="1"/>
          </p:cNvSpPr>
          <p:nvPr>
            <p:ph type="body" idx="1"/>
          </p:nvPr>
        </p:nvSpPr>
        <p:spPr>
          <a:xfrm>
            <a:off x="428625" y="1214438"/>
            <a:ext cx="6000750" cy="4205287"/>
          </a:xfrm>
        </p:spPr>
        <p:txBody>
          <a:bodyPr/>
          <a:lstStyle/>
          <a:p>
            <a:pPr eaLnBrk="1" hangingPunct="1">
              <a:lnSpc>
                <a:spcPct val="90000"/>
              </a:lnSpc>
            </a:pPr>
            <a:r>
              <a:rPr lang="en-GB" dirty="0" smtClean="0"/>
              <a:t>Previous software </a:t>
            </a:r>
          </a:p>
          <a:p>
            <a:pPr lvl="1" eaLnBrk="1" hangingPunct="1">
              <a:lnSpc>
                <a:spcPct val="90000"/>
              </a:lnSpc>
            </a:pPr>
            <a:r>
              <a:rPr lang="en-GB" dirty="0" smtClean="0"/>
              <a:t>Developed separately by scientists / students</a:t>
            </a:r>
          </a:p>
          <a:p>
            <a:pPr lvl="1" eaLnBrk="1" hangingPunct="1">
              <a:lnSpc>
                <a:spcPct val="90000"/>
              </a:lnSpc>
            </a:pPr>
            <a:r>
              <a:rPr lang="en-GB" dirty="0" smtClean="0"/>
              <a:t>Lots of repeated work</a:t>
            </a:r>
          </a:p>
          <a:p>
            <a:pPr lvl="1" eaLnBrk="1" hangingPunct="1">
              <a:lnSpc>
                <a:spcPct val="90000"/>
              </a:lnSpc>
            </a:pPr>
            <a:r>
              <a:rPr lang="en-GB" dirty="0" smtClean="0"/>
              <a:t>Not actively maintained</a:t>
            </a:r>
          </a:p>
          <a:p>
            <a:pPr lvl="1" eaLnBrk="1" hangingPunct="1">
              <a:lnSpc>
                <a:spcPct val="90000"/>
              </a:lnSpc>
            </a:pPr>
            <a:r>
              <a:rPr lang="en-GB" dirty="0" smtClean="0"/>
              <a:t>Patchy documentation</a:t>
            </a:r>
          </a:p>
          <a:p>
            <a:pPr lvl="1" eaLnBrk="1" hangingPunct="1">
              <a:lnSpc>
                <a:spcPct val="90000"/>
              </a:lnSpc>
            </a:pPr>
            <a:r>
              <a:rPr lang="en-GB" dirty="0" smtClean="0"/>
              <a:t>No user consistency</a:t>
            </a:r>
          </a:p>
          <a:p>
            <a:pPr lvl="1" eaLnBrk="1" hangingPunct="1">
              <a:lnSpc>
                <a:spcPct val="90000"/>
              </a:lnSpc>
            </a:pPr>
            <a:r>
              <a:rPr lang="en-GB" dirty="0" smtClean="0"/>
              <a:t>Unable to cope new data</a:t>
            </a:r>
          </a:p>
          <a:p>
            <a:pPr eaLnBrk="1" hangingPunct="1">
              <a:lnSpc>
                <a:spcPct val="90000"/>
              </a:lnSpc>
            </a:pPr>
            <a:r>
              <a:rPr lang="en-GB" dirty="0" smtClean="0"/>
              <a:t>Business Case</a:t>
            </a:r>
          </a:p>
          <a:p>
            <a:pPr lvl="1" eaLnBrk="1" hangingPunct="1">
              <a:lnSpc>
                <a:spcPct val="90000"/>
              </a:lnSpc>
            </a:pPr>
            <a:r>
              <a:rPr lang="en-GB" dirty="0" smtClean="0"/>
              <a:t>Developed with a business focussed software company</a:t>
            </a:r>
          </a:p>
          <a:p>
            <a:pPr lvl="2" eaLnBrk="1" hangingPunct="1">
              <a:lnSpc>
                <a:spcPct val="90000"/>
              </a:lnSpc>
            </a:pPr>
            <a:r>
              <a:rPr lang="en-GB" dirty="0" smtClean="0"/>
              <a:t>Created a good business case</a:t>
            </a:r>
          </a:p>
          <a:p>
            <a:pPr lvl="2" eaLnBrk="1" hangingPunct="1">
              <a:lnSpc>
                <a:spcPct val="90000"/>
              </a:lnSpc>
            </a:pPr>
            <a:r>
              <a:rPr lang="en-GB" dirty="0" smtClean="0"/>
              <a:t>Alienated scientist user base</a:t>
            </a:r>
          </a:p>
          <a:p>
            <a:pPr lvl="3" eaLnBrk="1" hangingPunct="1">
              <a:lnSpc>
                <a:spcPct val="90000"/>
              </a:lnSpc>
            </a:pPr>
            <a:r>
              <a:rPr lang="en-GB" dirty="0" smtClean="0"/>
              <a:t>Communication and expectation issues</a:t>
            </a:r>
          </a:p>
        </p:txBody>
      </p:sp>
      <p:pic>
        <p:nvPicPr>
          <p:cNvPr id="10244" name="Picture 5" descr="http://www.coolsmtools.com/graphics/doorways/old%20computer.jpg"/>
          <p:cNvPicPr>
            <a:picLocks noChangeAspect="1" noChangeArrowheads="1"/>
          </p:cNvPicPr>
          <p:nvPr/>
        </p:nvPicPr>
        <p:blipFill>
          <a:blip r:embed="rId3" cstate="email"/>
          <a:srcRect/>
          <a:stretch>
            <a:fillRect/>
          </a:stretch>
        </p:blipFill>
        <p:spPr bwMode="auto">
          <a:xfrm>
            <a:off x="6286500" y="1357313"/>
            <a:ext cx="2857500" cy="28575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pPr eaLnBrk="1" hangingPunct="1"/>
            <a:r>
              <a:rPr lang="en-GB" smtClean="0"/>
              <a:t>Project Goals</a:t>
            </a:r>
          </a:p>
        </p:txBody>
      </p:sp>
      <p:sp>
        <p:nvSpPr>
          <p:cNvPr id="11267" name="Rectangle 3"/>
          <p:cNvSpPr>
            <a:spLocks noGrp="1" noChangeArrowheads="1"/>
          </p:cNvSpPr>
          <p:nvPr>
            <p:ph type="body" idx="1"/>
          </p:nvPr>
        </p:nvSpPr>
        <p:spPr>
          <a:xfrm>
            <a:off x="428625" y="1214438"/>
            <a:ext cx="5929313" cy="4205287"/>
          </a:xfrm>
        </p:spPr>
        <p:txBody>
          <a:bodyPr/>
          <a:lstStyle/>
          <a:p>
            <a:pPr eaLnBrk="1" hangingPunct="1">
              <a:lnSpc>
                <a:spcPct val="90000"/>
              </a:lnSpc>
            </a:pPr>
            <a:r>
              <a:rPr lang="en-GB" dirty="0" smtClean="0"/>
              <a:t>Goals</a:t>
            </a:r>
          </a:p>
          <a:p>
            <a:pPr lvl="1" eaLnBrk="1" hangingPunct="1">
              <a:lnSpc>
                <a:spcPct val="90000"/>
              </a:lnSpc>
            </a:pPr>
            <a:r>
              <a:rPr lang="en-GB" dirty="0" smtClean="0"/>
              <a:t>Consolidate the data analysis software for ISIS without restricting the needs of the instrument scientists </a:t>
            </a:r>
          </a:p>
          <a:p>
            <a:pPr lvl="1" eaLnBrk="1" hangingPunct="1">
              <a:lnSpc>
                <a:spcPct val="90000"/>
              </a:lnSpc>
            </a:pPr>
            <a:endParaRPr lang="en-GB" dirty="0" smtClean="0"/>
          </a:p>
          <a:p>
            <a:pPr eaLnBrk="1" hangingPunct="1">
              <a:lnSpc>
                <a:spcPct val="90000"/>
              </a:lnSpc>
            </a:pPr>
            <a:r>
              <a:rPr lang="en-GB" dirty="0" smtClean="0"/>
              <a:t>Key requirement</a:t>
            </a:r>
          </a:p>
          <a:p>
            <a:pPr lvl="1" eaLnBrk="1" hangingPunct="1">
              <a:lnSpc>
                <a:spcPct val="90000"/>
              </a:lnSpc>
            </a:pPr>
            <a:r>
              <a:rPr lang="en-GB" dirty="0" smtClean="0"/>
              <a:t>Create a Data Analysis framework </a:t>
            </a:r>
          </a:p>
          <a:p>
            <a:pPr lvl="2" eaLnBrk="1" hangingPunct="1">
              <a:lnSpc>
                <a:spcPct val="90000"/>
              </a:lnSpc>
            </a:pPr>
            <a:r>
              <a:rPr lang="en-GB" dirty="0" smtClean="0"/>
              <a:t>not instrument or technique/dependent</a:t>
            </a:r>
          </a:p>
          <a:p>
            <a:pPr lvl="1" eaLnBrk="1" hangingPunct="1">
              <a:lnSpc>
                <a:spcPct val="90000"/>
              </a:lnSpc>
            </a:pPr>
            <a:r>
              <a:rPr lang="en-GB" dirty="0" smtClean="0"/>
              <a:t>Cross-platform</a:t>
            </a:r>
          </a:p>
          <a:p>
            <a:pPr lvl="2" eaLnBrk="1" hangingPunct="1">
              <a:lnSpc>
                <a:spcPct val="90000"/>
              </a:lnSpc>
            </a:pPr>
            <a:r>
              <a:rPr lang="en-GB" dirty="0" smtClean="0"/>
              <a:t>Windows, Linux, Mac</a:t>
            </a:r>
          </a:p>
          <a:p>
            <a:pPr lvl="1" eaLnBrk="1" hangingPunct="1">
              <a:lnSpc>
                <a:spcPct val="90000"/>
              </a:lnSpc>
            </a:pPr>
            <a:r>
              <a:rPr lang="en-GB" dirty="0" smtClean="0"/>
              <a:t>Easily extensible</a:t>
            </a:r>
          </a:p>
          <a:p>
            <a:pPr lvl="1" eaLnBrk="1" hangingPunct="1">
              <a:lnSpc>
                <a:spcPct val="90000"/>
              </a:lnSpc>
            </a:pPr>
            <a:r>
              <a:rPr lang="en-GB" dirty="0" smtClean="0"/>
              <a:t>Freely redistributable</a:t>
            </a:r>
          </a:p>
        </p:txBody>
      </p:sp>
      <p:pic>
        <p:nvPicPr>
          <p:cNvPr id="11268" name="Picture 5" descr="http://www.maine.edu/system/hr/heccpgoallogo.bmp"/>
          <p:cNvPicPr>
            <a:picLocks noChangeAspect="1" noChangeArrowheads="1"/>
          </p:cNvPicPr>
          <p:nvPr/>
        </p:nvPicPr>
        <p:blipFill>
          <a:blip r:embed="rId3" cstate="email"/>
          <a:srcRect/>
          <a:stretch>
            <a:fillRect/>
          </a:stretch>
        </p:blipFill>
        <p:spPr bwMode="auto">
          <a:xfrm>
            <a:off x="6257925" y="1357313"/>
            <a:ext cx="2886075" cy="31527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7"/>
          <p:cNvGrpSpPr/>
          <p:nvPr/>
        </p:nvGrpSpPr>
        <p:grpSpPr>
          <a:xfrm>
            <a:off x="1500166" y="861822"/>
            <a:ext cx="7340255" cy="2638616"/>
            <a:chOff x="1500166" y="714356"/>
            <a:chExt cx="7340255" cy="2638616"/>
          </a:xfrm>
        </p:grpSpPr>
        <p:pic>
          <p:nvPicPr>
            <p:cNvPr id="16" name="Picture 6" descr="IMAGE_00029"/>
            <p:cNvPicPr>
              <a:picLocks noChangeAspect="1" noChangeArrowheads="1"/>
            </p:cNvPicPr>
            <p:nvPr/>
          </p:nvPicPr>
          <p:blipFill>
            <a:blip r:embed="rId3" cstate="email"/>
            <a:srcRect/>
            <a:stretch>
              <a:fillRect/>
            </a:stretch>
          </p:blipFill>
          <p:spPr bwMode="auto">
            <a:xfrm>
              <a:off x="4310149" y="714356"/>
              <a:ext cx="4530272" cy="2638616"/>
            </a:xfrm>
            <a:prstGeom prst="rect">
              <a:avLst/>
            </a:prstGeom>
            <a:noFill/>
          </p:spPr>
        </p:pic>
        <p:sp>
          <p:nvSpPr>
            <p:cNvPr id="28" name="TextBox 27"/>
            <p:cNvSpPr txBox="1"/>
            <p:nvPr/>
          </p:nvSpPr>
          <p:spPr>
            <a:xfrm>
              <a:off x="1500166" y="1395699"/>
              <a:ext cx="1502334" cy="461665"/>
            </a:xfrm>
            <a:prstGeom prst="rect">
              <a:avLst/>
            </a:prstGeom>
            <a:noFill/>
          </p:spPr>
          <p:txBody>
            <a:bodyPr wrap="none" rtlCol="0">
              <a:spAutoFit/>
            </a:bodyPr>
            <a:lstStyle/>
            <a:p>
              <a:pPr algn="l" rtl="0" eaLnBrk="0" fontAlgn="base" hangingPunct="0">
                <a:spcBef>
                  <a:spcPct val="0"/>
                </a:spcBef>
                <a:spcAft>
                  <a:spcPct val="0"/>
                </a:spcAft>
              </a:pPr>
              <a:r>
                <a:rPr lang="en-GB" sz="2400" kern="1200" dirty="0">
                  <a:solidFill>
                    <a:srgbClr val="333399"/>
                  </a:solidFill>
                  <a:latin typeface="Lucida Grande" pitchFamily="84" charset="0"/>
                  <a:cs typeface="+mn-cs"/>
                </a:rPr>
                <a:t>Detectors</a:t>
              </a:r>
            </a:p>
          </p:txBody>
        </p:sp>
        <p:cxnSp>
          <p:nvCxnSpPr>
            <p:cNvPr id="29" name="Straight Arrow Connector 28"/>
            <p:cNvCxnSpPr/>
            <p:nvPr/>
          </p:nvCxnSpPr>
          <p:spPr bwMode="auto">
            <a:xfrm>
              <a:off x="3143240" y="1643050"/>
              <a:ext cx="3429024" cy="1071570"/>
            </a:xfrm>
            <a:prstGeom prst="straightConnector1">
              <a:avLst/>
            </a:prstGeom>
            <a:solidFill>
              <a:schemeClr val="accent1"/>
            </a:solidFill>
            <a:ln w="38100" cap="flat" cmpd="sng" algn="ctr">
              <a:solidFill>
                <a:schemeClr val="accent6"/>
              </a:solidFill>
              <a:prstDash val="solid"/>
              <a:round/>
              <a:headEnd type="none" w="med" len="med"/>
              <a:tailEnd type="arrow"/>
            </a:ln>
            <a:effectLst/>
          </p:spPr>
        </p:cxnSp>
      </p:grpSp>
      <p:grpSp>
        <p:nvGrpSpPr>
          <p:cNvPr id="3" name="Group 55"/>
          <p:cNvGrpSpPr/>
          <p:nvPr/>
        </p:nvGrpSpPr>
        <p:grpSpPr>
          <a:xfrm>
            <a:off x="4429124" y="3571876"/>
            <a:ext cx="4411297" cy="3000396"/>
            <a:chOff x="4429124" y="3571876"/>
            <a:chExt cx="4411297" cy="3000396"/>
          </a:xfrm>
        </p:grpSpPr>
        <p:pic>
          <p:nvPicPr>
            <p:cNvPr id="336906" name="Picture 10" descr="pdp11-45"/>
            <p:cNvPicPr>
              <a:picLocks noChangeAspect="1" noChangeArrowheads="1"/>
            </p:cNvPicPr>
            <p:nvPr/>
          </p:nvPicPr>
          <p:blipFill>
            <a:blip r:embed="rId4" cstate="email"/>
            <a:srcRect/>
            <a:stretch>
              <a:fillRect/>
            </a:stretch>
          </p:blipFill>
          <p:spPr bwMode="auto">
            <a:xfrm>
              <a:off x="6072198" y="4357694"/>
              <a:ext cx="2768223" cy="2214578"/>
            </a:xfrm>
            <a:prstGeom prst="rect">
              <a:avLst/>
            </a:prstGeom>
            <a:noFill/>
          </p:spPr>
        </p:pic>
        <p:sp>
          <p:nvSpPr>
            <p:cNvPr id="32" name="TextBox 31"/>
            <p:cNvSpPr txBox="1"/>
            <p:nvPr/>
          </p:nvSpPr>
          <p:spPr>
            <a:xfrm>
              <a:off x="4429124" y="3571876"/>
              <a:ext cx="2394245" cy="461665"/>
            </a:xfrm>
            <a:prstGeom prst="rect">
              <a:avLst/>
            </a:prstGeom>
            <a:noFill/>
          </p:spPr>
          <p:txBody>
            <a:bodyPr wrap="none" rtlCol="0">
              <a:spAutoFit/>
            </a:bodyPr>
            <a:lstStyle/>
            <a:p>
              <a:pPr algn="l" rtl="0" eaLnBrk="0" fontAlgn="base" hangingPunct="0">
                <a:spcBef>
                  <a:spcPct val="0"/>
                </a:spcBef>
                <a:spcAft>
                  <a:spcPct val="0"/>
                </a:spcAft>
              </a:pPr>
              <a:r>
                <a:rPr lang="en-GB" sz="2400" kern="1200" dirty="0">
                  <a:solidFill>
                    <a:srgbClr val="333399"/>
                  </a:solidFill>
                  <a:latin typeface="Lucida Grande" pitchFamily="84" charset="0"/>
                  <a:cs typeface="+mn-cs"/>
                </a:rPr>
                <a:t>Data Acquisition</a:t>
              </a:r>
            </a:p>
          </p:txBody>
        </p:sp>
        <p:cxnSp>
          <p:nvCxnSpPr>
            <p:cNvPr id="34" name="Straight Arrow Connector 33"/>
            <p:cNvCxnSpPr/>
            <p:nvPr/>
          </p:nvCxnSpPr>
          <p:spPr bwMode="auto">
            <a:xfrm>
              <a:off x="6858016" y="3857628"/>
              <a:ext cx="642942" cy="428628"/>
            </a:xfrm>
            <a:prstGeom prst="straightConnector1">
              <a:avLst/>
            </a:prstGeom>
            <a:solidFill>
              <a:schemeClr val="accent1"/>
            </a:solidFill>
            <a:ln w="38100" cap="flat" cmpd="sng" algn="ctr">
              <a:solidFill>
                <a:schemeClr val="accent6"/>
              </a:solidFill>
              <a:prstDash val="solid"/>
              <a:round/>
              <a:headEnd type="none" w="med" len="med"/>
              <a:tailEnd type="arrow"/>
            </a:ln>
            <a:effectLst/>
          </p:spPr>
        </p:cxnSp>
      </p:grpSp>
      <p:grpSp>
        <p:nvGrpSpPr>
          <p:cNvPr id="4" name="Group 54"/>
          <p:cNvGrpSpPr/>
          <p:nvPr/>
        </p:nvGrpSpPr>
        <p:grpSpPr>
          <a:xfrm>
            <a:off x="285720" y="2786058"/>
            <a:ext cx="4714908" cy="3786214"/>
            <a:chOff x="357158" y="2786058"/>
            <a:chExt cx="4714908" cy="3786214"/>
          </a:xfrm>
        </p:grpSpPr>
        <p:grpSp>
          <p:nvGrpSpPr>
            <p:cNvPr id="5" name="Group 14"/>
            <p:cNvGrpSpPr/>
            <p:nvPr/>
          </p:nvGrpSpPr>
          <p:grpSpPr>
            <a:xfrm>
              <a:off x="357158" y="4000504"/>
              <a:ext cx="4714908" cy="2571768"/>
              <a:chOff x="285720" y="4286256"/>
              <a:chExt cx="5321300" cy="3130550"/>
            </a:xfrm>
          </p:grpSpPr>
          <p:pic>
            <p:nvPicPr>
              <p:cNvPr id="336907" name="Picture 11" descr="IBMcard"/>
              <p:cNvPicPr>
                <a:picLocks noChangeAspect="1" noChangeArrowheads="1"/>
              </p:cNvPicPr>
              <p:nvPr/>
            </p:nvPicPr>
            <p:blipFill>
              <a:blip r:embed="rId5"/>
              <a:srcRect/>
              <a:stretch>
                <a:fillRect/>
              </a:stretch>
            </p:blipFill>
            <p:spPr bwMode="auto">
              <a:xfrm>
                <a:off x="285720" y="4286256"/>
                <a:ext cx="3949700" cy="1758950"/>
              </a:xfrm>
              <a:prstGeom prst="rect">
                <a:avLst/>
              </a:prstGeom>
              <a:noFill/>
            </p:spPr>
          </p:pic>
          <p:pic>
            <p:nvPicPr>
              <p:cNvPr id="6" name="Picture 11" descr="IBMcard"/>
              <p:cNvPicPr>
                <a:picLocks noChangeAspect="1" noChangeArrowheads="1"/>
              </p:cNvPicPr>
              <p:nvPr/>
            </p:nvPicPr>
            <p:blipFill>
              <a:blip r:embed="rId5"/>
              <a:srcRect/>
              <a:stretch>
                <a:fillRect/>
              </a:stretch>
            </p:blipFill>
            <p:spPr bwMode="auto">
              <a:xfrm>
                <a:off x="438120" y="4438656"/>
                <a:ext cx="3949700" cy="1758950"/>
              </a:xfrm>
              <a:prstGeom prst="rect">
                <a:avLst/>
              </a:prstGeom>
              <a:noFill/>
            </p:spPr>
          </p:pic>
          <p:pic>
            <p:nvPicPr>
              <p:cNvPr id="7" name="Picture 11" descr="IBMcard"/>
              <p:cNvPicPr>
                <a:picLocks noChangeAspect="1" noChangeArrowheads="1"/>
              </p:cNvPicPr>
              <p:nvPr/>
            </p:nvPicPr>
            <p:blipFill>
              <a:blip r:embed="rId5"/>
              <a:srcRect/>
              <a:stretch>
                <a:fillRect/>
              </a:stretch>
            </p:blipFill>
            <p:spPr bwMode="auto">
              <a:xfrm>
                <a:off x="590520" y="4591056"/>
                <a:ext cx="3949700" cy="1758950"/>
              </a:xfrm>
              <a:prstGeom prst="rect">
                <a:avLst/>
              </a:prstGeom>
              <a:noFill/>
            </p:spPr>
          </p:pic>
          <p:pic>
            <p:nvPicPr>
              <p:cNvPr id="8" name="Picture 11" descr="IBMcard"/>
              <p:cNvPicPr>
                <a:picLocks noChangeAspect="1" noChangeArrowheads="1"/>
              </p:cNvPicPr>
              <p:nvPr/>
            </p:nvPicPr>
            <p:blipFill>
              <a:blip r:embed="rId5"/>
              <a:srcRect/>
              <a:stretch>
                <a:fillRect/>
              </a:stretch>
            </p:blipFill>
            <p:spPr bwMode="auto">
              <a:xfrm>
                <a:off x="742920" y="4743456"/>
                <a:ext cx="3949700" cy="1758950"/>
              </a:xfrm>
              <a:prstGeom prst="rect">
                <a:avLst/>
              </a:prstGeom>
              <a:noFill/>
            </p:spPr>
          </p:pic>
          <p:pic>
            <p:nvPicPr>
              <p:cNvPr id="9" name="Picture 11" descr="IBMcard"/>
              <p:cNvPicPr>
                <a:picLocks noChangeAspect="1" noChangeArrowheads="1"/>
              </p:cNvPicPr>
              <p:nvPr/>
            </p:nvPicPr>
            <p:blipFill>
              <a:blip r:embed="rId5"/>
              <a:srcRect/>
              <a:stretch>
                <a:fillRect/>
              </a:stretch>
            </p:blipFill>
            <p:spPr bwMode="auto">
              <a:xfrm>
                <a:off x="895320" y="4895856"/>
                <a:ext cx="3949700" cy="1758950"/>
              </a:xfrm>
              <a:prstGeom prst="rect">
                <a:avLst/>
              </a:prstGeom>
              <a:noFill/>
            </p:spPr>
          </p:pic>
          <p:pic>
            <p:nvPicPr>
              <p:cNvPr id="10" name="Picture 11" descr="IBMcard"/>
              <p:cNvPicPr>
                <a:picLocks noChangeAspect="1" noChangeArrowheads="1"/>
              </p:cNvPicPr>
              <p:nvPr/>
            </p:nvPicPr>
            <p:blipFill>
              <a:blip r:embed="rId5"/>
              <a:srcRect/>
              <a:stretch>
                <a:fillRect/>
              </a:stretch>
            </p:blipFill>
            <p:spPr bwMode="auto">
              <a:xfrm>
                <a:off x="1047720" y="5048256"/>
                <a:ext cx="3949700" cy="1758950"/>
              </a:xfrm>
              <a:prstGeom prst="rect">
                <a:avLst/>
              </a:prstGeom>
              <a:noFill/>
            </p:spPr>
          </p:pic>
          <p:pic>
            <p:nvPicPr>
              <p:cNvPr id="11" name="Picture 11" descr="IBMcard"/>
              <p:cNvPicPr>
                <a:picLocks noChangeAspect="1" noChangeArrowheads="1"/>
              </p:cNvPicPr>
              <p:nvPr/>
            </p:nvPicPr>
            <p:blipFill>
              <a:blip r:embed="rId5"/>
              <a:srcRect/>
              <a:stretch>
                <a:fillRect/>
              </a:stretch>
            </p:blipFill>
            <p:spPr bwMode="auto">
              <a:xfrm>
                <a:off x="1200120" y="5200656"/>
                <a:ext cx="3949700" cy="1758950"/>
              </a:xfrm>
              <a:prstGeom prst="rect">
                <a:avLst/>
              </a:prstGeom>
              <a:noFill/>
            </p:spPr>
          </p:pic>
          <p:pic>
            <p:nvPicPr>
              <p:cNvPr id="12" name="Picture 11" descr="IBMcard"/>
              <p:cNvPicPr>
                <a:picLocks noChangeAspect="1" noChangeArrowheads="1"/>
              </p:cNvPicPr>
              <p:nvPr/>
            </p:nvPicPr>
            <p:blipFill>
              <a:blip r:embed="rId5"/>
              <a:srcRect/>
              <a:stretch>
                <a:fillRect/>
              </a:stretch>
            </p:blipFill>
            <p:spPr bwMode="auto">
              <a:xfrm>
                <a:off x="1352520" y="5353056"/>
                <a:ext cx="3949700" cy="1758950"/>
              </a:xfrm>
              <a:prstGeom prst="rect">
                <a:avLst/>
              </a:prstGeom>
              <a:noFill/>
            </p:spPr>
          </p:pic>
          <p:pic>
            <p:nvPicPr>
              <p:cNvPr id="13" name="Picture 11" descr="IBMcard"/>
              <p:cNvPicPr>
                <a:picLocks noChangeAspect="1" noChangeArrowheads="1"/>
              </p:cNvPicPr>
              <p:nvPr/>
            </p:nvPicPr>
            <p:blipFill>
              <a:blip r:embed="rId5"/>
              <a:srcRect/>
              <a:stretch>
                <a:fillRect/>
              </a:stretch>
            </p:blipFill>
            <p:spPr bwMode="auto">
              <a:xfrm>
                <a:off x="1504920" y="5505456"/>
                <a:ext cx="3949700" cy="1758950"/>
              </a:xfrm>
              <a:prstGeom prst="rect">
                <a:avLst/>
              </a:prstGeom>
              <a:noFill/>
            </p:spPr>
          </p:pic>
          <p:pic>
            <p:nvPicPr>
              <p:cNvPr id="14" name="Picture 11" descr="IBMcard"/>
              <p:cNvPicPr>
                <a:picLocks noChangeAspect="1" noChangeArrowheads="1"/>
              </p:cNvPicPr>
              <p:nvPr/>
            </p:nvPicPr>
            <p:blipFill>
              <a:blip r:embed="rId5"/>
              <a:srcRect/>
              <a:stretch>
                <a:fillRect/>
              </a:stretch>
            </p:blipFill>
            <p:spPr bwMode="auto">
              <a:xfrm>
                <a:off x="1657320" y="5657856"/>
                <a:ext cx="3949700" cy="1758950"/>
              </a:xfrm>
              <a:prstGeom prst="rect">
                <a:avLst/>
              </a:prstGeom>
              <a:noFill/>
            </p:spPr>
          </p:pic>
        </p:grpSp>
        <p:grpSp>
          <p:nvGrpSpPr>
            <p:cNvPr id="15" name="Group 16"/>
            <p:cNvGrpSpPr/>
            <p:nvPr/>
          </p:nvGrpSpPr>
          <p:grpSpPr>
            <a:xfrm>
              <a:off x="357158" y="4000504"/>
              <a:ext cx="4714908" cy="2571768"/>
              <a:chOff x="285720" y="4286256"/>
              <a:chExt cx="5321300" cy="3130550"/>
            </a:xfrm>
          </p:grpSpPr>
          <p:pic>
            <p:nvPicPr>
              <p:cNvPr id="18" name="Picture 11" descr="IBMcard"/>
              <p:cNvPicPr>
                <a:picLocks noChangeAspect="1" noChangeArrowheads="1"/>
              </p:cNvPicPr>
              <p:nvPr/>
            </p:nvPicPr>
            <p:blipFill>
              <a:blip r:embed="rId5"/>
              <a:srcRect/>
              <a:stretch>
                <a:fillRect/>
              </a:stretch>
            </p:blipFill>
            <p:spPr bwMode="auto">
              <a:xfrm>
                <a:off x="285720" y="4286256"/>
                <a:ext cx="3949700" cy="1758950"/>
              </a:xfrm>
              <a:prstGeom prst="rect">
                <a:avLst/>
              </a:prstGeom>
              <a:noFill/>
            </p:spPr>
          </p:pic>
          <p:pic>
            <p:nvPicPr>
              <p:cNvPr id="19" name="Picture 11" descr="IBMcard"/>
              <p:cNvPicPr>
                <a:picLocks noChangeAspect="1" noChangeArrowheads="1"/>
              </p:cNvPicPr>
              <p:nvPr/>
            </p:nvPicPr>
            <p:blipFill>
              <a:blip r:embed="rId5"/>
              <a:srcRect/>
              <a:stretch>
                <a:fillRect/>
              </a:stretch>
            </p:blipFill>
            <p:spPr bwMode="auto">
              <a:xfrm>
                <a:off x="438120" y="4438656"/>
                <a:ext cx="3949700" cy="1758950"/>
              </a:xfrm>
              <a:prstGeom prst="rect">
                <a:avLst/>
              </a:prstGeom>
              <a:noFill/>
            </p:spPr>
          </p:pic>
          <p:pic>
            <p:nvPicPr>
              <p:cNvPr id="20" name="Picture 11" descr="IBMcard"/>
              <p:cNvPicPr>
                <a:picLocks noChangeAspect="1" noChangeArrowheads="1"/>
              </p:cNvPicPr>
              <p:nvPr/>
            </p:nvPicPr>
            <p:blipFill>
              <a:blip r:embed="rId5"/>
              <a:srcRect/>
              <a:stretch>
                <a:fillRect/>
              </a:stretch>
            </p:blipFill>
            <p:spPr bwMode="auto">
              <a:xfrm>
                <a:off x="590520" y="4591056"/>
                <a:ext cx="3949700" cy="1758950"/>
              </a:xfrm>
              <a:prstGeom prst="rect">
                <a:avLst/>
              </a:prstGeom>
              <a:noFill/>
            </p:spPr>
          </p:pic>
          <p:pic>
            <p:nvPicPr>
              <p:cNvPr id="21" name="Picture 11" descr="IBMcard"/>
              <p:cNvPicPr>
                <a:picLocks noChangeAspect="1" noChangeArrowheads="1"/>
              </p:cNvPicPr>
              <p:nvPr/>
            </p:nvPicPr>
            <p:blipFill>
              <a:blip r:embed="rId5"/>
              <a:srcRect/>
              <a:stretch>
                <a:fillRect/>
              </a:stretch>
            </p:blipFill>
            <p:spPr bwMode="auto">
              <a:xfrm>
                <a:off x="742920" y="4743456"/>
                <a:ext cx="3949700" cy="1758950"/>
              </a:xfrm>
              <a:prstGeom prst="rect">
                <a:avLst/>
              </a:prstGeom>
              <a:noFill/>
            </p:spPr>
          </p:pic>
          <p:pic>
            <p:nvPicPr>
              <p:cNvPr id="22" name="Picture 11" descr="IBMcard"/>
              <p:cNvPicPr>
                <a:picLocks noChangeAspect="1" noChangeArrowheads="1"/>
              </p:cNvPicPr>
              <p:nvPr/>
            </p:nvPicPr>
            <p:blipFill>
              <a:blip r:embed="rId5"/>
              <a:srcRect/>
              <a:stretch>
                <a:fillRect/>
              </a:stretch>
            </p:blipFill>
            <p:spPr bwMode="auto">
              <a:xfrm>
                <a:off x="895320" y="4895856"/>
                <a:ext cx="3949700" cy="1758950"/>
              </a:xfrm>
              <a:prstGeom prst="rect">
                <a:avLst/>
              </a:prstGeom>
              <a:noFill/>
            </p:spPr>
          </p:pic>
          <p:pic>
            <p:nvPicPr>
              <p:cNvPr id="23" name="Picture 11" descr="IBMcard"/>
              <p:cNvPicPr>
                <a:picLocks noChangeAspect="1" noChangeArrowheads="1"/>
              </p:cNvPicPr>
              <p:nvPr/>
            </p:nvPicPr>
            <p:blipFill>
              <a:blip r:embed="rId5"/>
              <a:srcRect/>
              <a:stretch>
                <a:fillRect/>
              </a:stretch>
            </p:blipFill>
            <p:spPr bwMode="auto">
              <a:xfrm>
                <a:off x="1047720" y="5048256"/>
                <a:ext cx="3949700" cy="1758950"/>
              </a:xfrm>
              <a:prstGeom prst="rect">
                <a:avLst/>
              </a:prstGeom>
              <a:noFill/>
            </p:spPr>
          </p:pic>
          <p:pic>
            <p:nvPicPr>
              <p:cNvPr id="24" name="Picture 11" descr="IBMcard"/>
              <p:cNvPicPr>
                <a:picLocks noChangeAspect="1" noChangeArrowheads="1"/>
              </p:cNvPicPr>
              <p:nvPr/>
            </p:nvPicPr>
            <p:blipFill>
              <a:blip r:embed="rId5"/>
              <a:srcRect/>
              <a:stretch>
                <a:fillRect/>
              </a:stretch>
            </p:blipFill>
            <p:spPr bwMode="auto">
              <a:xfrm>
                <a:off x="1200120" y="5200656"/>
                <a:ext cx="3949700" cy="1758950"/>
              </a:xfrm>
              <a:prstGeom prst="rect">
                <a:avLst/>
              </a:prstGeom>
              <a:noFill/>
            </p:spPr>
          </p:pic>
          <p:pic>
            <p:nvPicPr>
              <p:cNvPr id="25" name="Picture 24" descr="IBMcard"/>
              <p:cNvPicPr>
                <a:picLocks noChangeAspect="1" noChangeArrowheads="1"/>
              </p:cNvPicPr>
              <p:nvPr/>
            </p:nvPicPr>
            <p:blipFill>
              <a:blip r:embed="rId5"/>
              <a:srcRect/>
              <a:stretch>
                <a:fillRect/>
              </a:stretch>
            </p:blipFill>
            <p:spPr bwMode="auto">
              <a:xfrm>
                <a:off x="1352520" y="5353056"/>
                <a:ext cx="3949700" cy="1758950"/>
              </a:xfrm>
              <a:prstGeom prst="rect">
                <a:avLst/>
              </a:prstGeom>
              <a:noFill/>
            </p:spPr>
          </p:pic>
          <p:pic>
            <p:nvPicPr>
              <p:cNvPr id="26" name="Picture 11" descr="IBMcard"/>
              <p:cNvPicPr>
                <a:picLocks noChangeAspect="1" noChangeArrowheads="1"/>
              </p:cNvPicPr>
              <p:nvPr/>
            </p:nvPicPr>
            <p:blipFill>
              <a:blip r:embed="rId5"/>
              <a:srcRect/>
              <a:stretch>
                <a:fillRect/>
              </a:stretch>
            </p:blipFill>
            <p:spPr bwMode="auto">
              <a:xfrm>
                <a:off x="1504920" y="5505456"/>
                <a:ext cx="3949700" cy="1758950"/>
              </a:xfrm>
              <a:prstGeom prst="rect">
                <a:avLst/>
              </a:prstGeom>
              <a:noFill/>
            </p:spPr>
          </p:pic>
          <p:pic>
            <p:nvPicPr>
              <p:cNvPr id="27" name="Picture 11" descr="IBMcard"/>
              <p:cNvPicPr>
                <a:picLocks noChangeAspect="1" noChangeArrowheads="1"/>
              </p:cNvPicPr>
              <p:nvPr/>
            </p:nvPicPr>
            <p:blipFill>
              <a:blip r:embed="rId5"/>
              <a:srcRect/>
              <a:stretch>
                <a:fillRect/>
              </a:stretch>
            </p:blipFill>
            <p:spPr bwMode="auto">
              <a:xfrm>
                <a:off x="1657320" y="5657856"/>
                <a:ext cx="3949700" cy="1758950"/>
              </a:xfrm>
              <a:prstGeom prst="rect">
                <a:avLst/>
              </a:prstGeom>
              <a:noFill/>
            </p:spPr>
          </p:pic>
        </p:grpSp>
        <p:sp>
          <p:nvSpPr>
            <p:cNvPr id="31" name="TextBox 30"/>
            <p:cNvSpPr txBox="1"/>
            <p:nvPr/>
          </p:nvSpPr>
          <p:spPr>
            <a:xfrm>
              <a:off x="1500166" y="2786058"/>
              <a:ext cx="835485" cy="461665"/>
            </a:xfrm>
            <a:prstGeom prst="rect">
              <a:avLst/>
            </a:prstGeom>
            <a:noFill/>
          </p:spPr>
          <p:txBody>
            <a:bodyPr wrap="none" rtlCol="0">
              <a:spAutoFit/>
            </a:bodyPr>
            <a:lstStyle/>
            <a:p>
              <a:pPr algn="l" rtl="0" eaLnBrk="0" fontAlgn="base" hangingPunct="0">
                <a:spcBef>
                  <a:spcPct val="0"/>
                </a:spcBef>
                <a:spcAft>
                  <a:spcPct val="0"/>
                </a:spcAft>
              </a:pPr>
              <a:r>
                <a:rPr lang="en-GB" sz="2400" kern="1200" dirty="0">
                  <a:solidFill>
                    <a:srgbClr val="333399"/>
                  </a:solidFill>
                  <a:latin typeface="Lucida Grande" pitchFamily="84" charset="0"/>
                  <a:cs typeface="+mn-cs"/>
                </a:rPr>
                <a:t>Data</a:t>
              </a:r>
            </a:p>
          </p:txBody>
        </p:sp>
        <p:cxnSp>
          <p:nvCxnSpPr>
            <p:cNvPr id="36" name="Straight Arrow Connector 35"/>
            <p:cNvCxnSpPr/>
            <p:nvPr/>
          </p:nvCxnSpPr>
          <p:spPr bwMode="auto">
            <a:xfrm rot="16200000" flipH="1">
              <a:off x="1785918" y="3429000"/>
              <a:ext cx="571504" cy="285752"/>
            </a:xfrm>
            <a:prstGeom prst="straightConnector1">
              <a:avLst/>
            </a:prstGeom>
            <a:solidFill>
              <a:schemeClr val="accent1"/>
            </a:solidFill>
            <a:ln w="38100" cap="flat" cmpd="sng" algn="ctr">
              <a:solidFill>
                <a:schemeClr val="accent6"/>
              </a:solidFill>
              <a:prstDash val="solid"/>
              <a:round/>
              <a:headEnd type="none" w="med" len="med"/>
              <a:tailEnd type="arrow"/>
            </a:ln>
            <a:effectLst/>
          </p:spPr>
        </p:cxnSp>
      </p:grpSp>
    </p:spTree>
  </p:cSld>
  <p:clrMapOvr>
    <a:masterClrMapping/>
  </p:clrMapOv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p:txBody>
          <a:bodyPr/>
          <a:lstStyle/>
          <a:p>
            <a:r>
              <a:rPr lang="en-GB" smtClean="0"/>
              <a:t>Ensuring good communication</a:t>
            </a:r>
          </a:p>
        </p:txBody>
      </p:sp>
      <p:sp>
        <p:nvSpPr>
          <p:cNvPr id="12291" name="Content Placeholder 2"/>
          <p:cNvSpPr>
            <a:spLocks noGrp="1"/>
          </p:cNvSpPr>
          <p:nvPr>
            <p:ph idx="1"/>
          </p:nvPr>
        </p:nvSpPr>
        <p:spPr>
          <a:xfrm>
            <a:off x="457200" y="1239838"/>
            <a:ext cx="5686425" cy="4205287"/>
          </a:xfrm>
        </p:spPr>
        <p:txBody>
          <a:bodyPr/>
          <a:lstStyle/>
          <a:p>
            <a:r>
              <a:rPr lang="en-GB" dirty="0" smtClean="0"/>
              <a:t>Users Concerns</a:t>
            </a:r>
          </a:p>
          <a:p>
            <a:pPr lvl="1"/>
            <a:r>
              <a:rPr lang="en-GB" dirty="0" smtClean="0"/>
              <a:t>Software project scepticism</a:t>
            </a:r>
          </a:p>
          <a:p>
            <a:pPr lvl="2"/>
            <a:r>
              <a:rPr lang="en-GB" dirty="0" smtClean="0"/>
              <a:t>Previous software projects had not gone well</a:t>
            </a:r>
          </a:p>
          <a:p>
            <a:pPr lvl="1"/>
            <a:r>
              <a:rPr lang="en-GB" dirty="0" smtClean="0"/>
              <a:t>Feeling of a lack of control</a:t>
            </a:r>
          </a:p>
          <a:p>
            <a:pPr lvl="2"/>
            <a:r>
              <a:rPr lang="en-GB" dirty="0" smtClean="0"/>
              <a:t>Each different science group has unique requirements</a:t>
            </a:r>
          </a:p>
          <a:p>
            <a:pPr lvl="1"/>
            <a:r>
              <a:rPr lang="en-GB" dirty="0" smtClean="0"/>
              <a:t>Considered the problem too large</a:t>
            </a:r>
          </a:p>
          <a:p>
            <a:pPr lvl="2"/>
            <a:r>
              <a:rPr lang="en-GB" dirty="0" smtClean="0"/>
              <a:t>Previous projects had only tackled one technique or provided basic support</a:t>
            </a:r>
          </a:p>
        </p:txBody>
      </p:sp>
      <p:pic>
        <p:nvPicPr>
          <p:cNvPr id="12292" name="Picture 6" descr="C:\Documents and Settings\rrc79113\My Documents\My Pictures\Microsoft Clip Organizer\j0400733.jpg"/>
          <p:cNvPicPr>
            <a:picLocks noChangeAspect="1" noChangeArrowheads="1"/>
          </p:cNvPicPr>
          <p:nvPr/>
        </p:nvPicPr>
        <p:blipFill>
          <a:blip r:embed="rId3" cstate="email"/>
          <a:srcRect/>
          <a:stretch>
            <a:fillRect/>
          </a:stretch>
        </p:blipFill>
        <p:spPr bwMode="auto">
          <a:xfrm>
            <a:off x="6143625" y="1214438"/>
            <a:ext cx="2616200" cy="1743075"/>
          </a:xfrm>
          <a:prstGeom prst="rect">
            <a:avLst/>
          </a:prstGeom>
          <a:noFill/>
          <a:ln w="9525">
            <a:noFill/>
            <a:miter lim="800000"/>
            <a:headEnd/>
            <a:tailEnd/>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GB" smtClean="0"/>
              <a:t>Solution – Software led by Scientists</a:t>
            </a:r>
          </a:p>
        </p:txBody>
      </p:sp>
      <p:graphicFrame>
        <p:nvGraphicFramePr>
          <p:cNvPr id="4" name="Content Placeholder 3"/>
          <p:cNvGraphicFramePr>
            <a:graphicFrameLocks noGrp="1"/>
          </p:cNvGraphicFramePr>
          <p:nvPr>
            <p:ph idx="1"/>
          </p:nvPr>
        </p:nvGraphicFramePr>
        <p:xfrm>
          <a:off x="457200" y="1239838"/>
          <a:ext cx="8229600" cy="42052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3316" name="TextBox 4"/>
          <p:cNvSpPr txBox="1">
            <a:spLocks noChangeArrowheads="1"/>
          </p:cNvSpPr>
          <p:nvPr/>
        </p:nvSpPr>
        <p:spPr bwMode="auto">
          <a:xfrm>
            <a:off x="6643688" y="1643063"/>
            <a:ext cx="2143125" cy="646112"/>
          </a:xfrm>
          <a:prstGeom prst="rect">
            <a:avLst/>
          </a:prstGeom>
          <a:noFill/>
          <a:ln w="9525">
            <a:noFill/>
            <a:miter lim="800000"/>
            <a:headEnd/>
            <a:tailEnd/>
          </a:ln>
        </p:spPr>
        <p:txBody>
          <a:bodyPr>
            <a:spAutoFit/>
          </a:bodyPr>
          <a:lstStyle/>
          <a:p>
            <a:r>
              <a:rPr lang="en-GB"/>
              <a:t>27 beamlines, 1600 users</a:t>
            </a:r>
          </a:p>
        </p:txBody>
      </p:sp>
      <p:sp>
        <p:nvSpPr>
          <p:cNvPr id="13317" name="TextBox 5"/>
          <p:cNvSpPr txBox="1">
            <a:spLocks noChangeArrowheads="1"/>
          </p:cNvSpPr>
          <p:nvPr/>
        </p:nvSpPr>
        <p:spPr bwMode="auto">
          <a:xfrm>
            <a:off x="6643688" y="3000375"/>
            <a:ext cx="2143125" cy="923925"/>
          </a:xfrm>
          <a:prstGeom prst="rect">
            <a:avLst/>
          </a:prstGeom>
          <a:noFill/>
          <a:ln w="9525">
            <a:noFill/>
            <a:miter lim="800000"/>
            <a:headEnd/>
            <a:tailEnd/>
          </a:ln>
        </p:spPr>
        <p:txBody>
          <a:bodyPr>
            <a:spAutoFit/>
          </a:bodyPr>
          <a:lstStyle/>
          <a:p>
            <a:r>
              <a:rPr lang="en-GB"/>
              <a:t>9 Key scientists representing every beamline.</a:t>
            </a:r>
          </a:p>
        </p:txBody>
      </p:sp>
      <p:sp>
        <p:nvSpPr>
          <p:cNvPr id="13318" name="TextBox 6"/>
          <p:cNvSpPr txBox="1">
            <a:spLocks noChangeArrowheads="1"/>
          </p:cNvSpPr>
          <p:nvPr/>
        </p:nvSpPr>
        <p:spPr bwMode="auto">
          <a:xfrm>
            <a:off x="6643688" y="4429125"/>
            <a:ext cx="2357437" cy="646113"/>
          </a:xfrm>
          <a:prstGeom prst="rect">
            <a:avLst/>
          </a:prstGeom>
          <a:noFill/>
          <a:ln w="9525">
            <a:noFill/>
            <a:miter lim="800000"/>
            <a:headEnd/>
            <a:tailEnd/>
          </a:ln>
        </p:spPr>
        <p:txBody>
          <a:bodyPr>
            <a:spAutoFit/>
          </a:bodyPr>
          <a:lstStyle/>
          <a:p>
            <a:r>
              <a:rPr lang="en-GB"/>
              <a:t>PM &amp;</a:t>
            </a:r>
            <a:br>
              <a:rPr lang="en-GB"/>
            </a:br>
            <a:r>
              <a:rPr lang="en-GB"/>
              <a:t>7 Developers</a:t>
            </a: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lstStyle/>
          <a:p>
            <a:r>
              <a:rPr lang="en-GB" smtClean="0"/>
              <a:t>Development methodology</a:t>
            </a:r>
          </a:p>
        </p:txBody>
      </p:sp>
      <p:sp>
        <p:nvSpPr>
          <p:cNvPr id="14339" name="Content Placeholder 2"/>
          <p:cNvSpPr>
            <a:spLocks noGrp="1"/>
          </p:cNvSpPr>
          <p:nvPr>
            <p:ph idx="1"/>
          </p:nvPr>
        </p:nvSpPr>
        <p:spPr/>
        <p:txBody>
          <a:bodyPr/>
          <a:lstStyle/>
          <a:p>
            <a:pPr marL="457200" indent="-457200"/>
            <a:r>
              <a:rPr lang="en-GB" dirty="0" smtClean="0"/>
              <a:t>Project Challenges</a:t>
            </a:r>
          </a:p>
          <a:p>
            <a:pPr marL="857250" lvl="1" indent="-457200"/>
            <a:r>
              <a:rPr lang="en-GB" dirty="0" smtClean="0"/>
              <a:t>Changing requirements</a:t>
            </a:r>
          </a:p>
          <a:p>
            <a:pPr marL="857250" lvl="1" indent="-457200"/>
            <a:r>
              <a:rPr lang="en-GB" dirty="0" smtClean="0"/>
              <a:t>Responsiveness Vs. Robustness</a:t>
            </a:r>
          </a:p>
          <a:p>
            <a:pPr marL="857250" lvl="1" indent="-457200"/>
            <a:r>
              <a:rPr lang="en-GB" dirty="0" smtClean="0"/>
              <a:t>Scientist involvement</a:t>
            </a:r>
          </a:p>
          <a:p>
            <a:pPr marL="857250" lvl="1" indent="-457200"/>
            <a:r>
              <a:rPr lang="en-GB" dirty="0" smtClean="0"/>
              <a:t>Quality assurance Vs. Overhead</a:t>
            </a:r>
          </a:p>
          <a:p>
            <a:pPr marL="857250" lvl="1" indent="-457200"/>
            <a:endParaRPr lang="en-GB" dirty="0" smtClean="0"/>
          </a:p>
          <a:p>
            <a:pPr marL="457200" indent="-457200"/>
            <a:r>
              <a:rPr lang="en-GB" dirty="0" smtClean="0"/>
              <a:t>Solution  - Agile Iterative development</a:t>
            </a:r>
          </a:p>
          <a:p>
            <a:pPr marL="857250" lvl="1" indent="-457200"/>
            <a:r>
              <a:rPr lang="en-GB" dirty="0" smtClean="0"/>
              <a:t>Why?</a:t>
            </a:r>
          </a:p>
          <a:p>
            <a:pPr marL="1238250" lvl="2" indent="-381000"/>
            <a:r>
              <a:rPr lang="en-GB" dirty="0" smtClean="0"/>
              <a:t>Adaptability - rapidly respond to changes</a:t>
            </a:r>
          </a:p>
          <a:p>
            <a:pPr marL="1238250" lvl="2" indent="-381000"/>
            <a:r>
              <a:rPr lang="en-GB" dirty="0" smtClean="0"/>
              <a:t>Value - continuous delivery of more useful functionality </a:t>
            </a:r>
          </a:p>
          <a:p>
            <a:pPr marL="1238250" lvl="2" indent="-381000"/>
            <a:r>
              <a:rPr lang="en-GB" dirty="0" smtClean="0"/>
              <a:t>Visibility - stakeholder collaboration and validation</a:t>
            </a:r>
          </a:p>
          <a:p>
            <a:pPr marL="1238250" lvl="2" indent="-381000"/>
            <a:r>
              <a:rPr lang="en-GB" dirty="0" smtClean="0"/>
              <a:t>Risk - the reduction in overall project risk as a result</a:t>
            </a:r>
          </a:p>
        </p:txBody>
      </p:sp>
      <p:pic>
        <p:nvPicPr>
          <p:cNvPr id="14340" name="Picture 5" descr="http://1.bp.blogspot.com/_ey1WleypnLs/SWAVDrCcOkI/AAAAAAAAAEM/mGLG2PcVu20/s400/iterative+development.jpg"/>
          <p:cNvPicPr>
            <a:picLocks noChangeAspect="1" noChangeArrowheads="1"/>
          </p:cNvPicPr>
          <p:nvPr/>
        </p:nvPicPr>
        <p:blipFill>
          <a:blip r:embed="rId3" cstate="email"/>
          <a:srcRect/>
          <a:stretch>
            <a:fillRect/>
          </a:stretch>
        </p:blipFill>
        <p:spPr bwMode="auto">
          <a:xfrm>
            <a:off x="6786563" y="3000375"/>
            <a:ext cx="2214562" cy="1389063"/>
          </a:xfrm>
          <a:prstGeom prst="rect">
            <a:avLst/>
          </a:prstGeom>
          <a:noFill/>
          <a:ln w="9525">
            <a:noFill/>
            <a:miter lim="800000"/>
            <a:headEnd/>
            <a:tailEnd/>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pPr eaLnBrk="1" hangingPunct="1"/>
            <a:r>
              <a:rPr lang="en-GB" smtClean="0"/>
              <a:t>Solution – Iterative Development Process</a:t>
            </a:r>
          </a:p>
        </p:txBody>
      </p:sp>
      <p:graphicFrame>
        <p:nvGraphicFramePr>
          <p:cNvPr id="4" name="Diagram 3"/>
          <p:cNvGraphicFramePr/>
          <p:nvPr/>
        </p:nvGraphicFramePr>
        <p:xfrm>
          <a:off x="1524000" y="1397000"/>
          <a:ext cx="6096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6" name="Straight Arrow Connector 5"/>
          <p:cNvCxnSpPr/>
          <p:nvPr/>
        </p:nvCxnSpPr>
        <p:spPr bwMode="auto">
          <a:xfrm rot="5400000" flipH="1" flipV="1">
            <a:off x="3000375" y="3286126"/>
            <a:ext cx="2143125" cy="285750"/>
          </a:xfrm>
          <a:prstGeom prst="straightConnector1">
            <a:avLst/>
          </a:prstGeom>
          <a:solidFill>
            <a:schemeClr val="accent1"/>
          </a:solidFill>
          <a:ln w="76200" cap="flat" cmpd="sng" algn="ctr">
            <a:solidFill>
              <a:schemeClr val="accent5"/>
            </a:solidFill>
            <a:prstDash val="solid"/>
            <a:round/>
            <a:headEnd type="none" w="med" len="med"/>
            <a:tailEnd type="triangle" w="med" len="med"/>
          </a:ln>
          <a:effectLst/>
        </p:spPr>
      </p:cxnSp>
      <p:pic>
        <p:nvPicPr>
          <p:cNvPr id="15365" name="Picture 5" descr="http://www.compad.com.au/cms/prinfluences/workstation/upImages/cross_tick.jpg"/>
          <p:cNvPicPr>
            <a:picLocks noChangeAspect="1" noChangeArrowheads="1"/>
          </p:cNvPicPr>
          <p:nvPr/>
        </p:nvPicPr>
        <p:blipFill>
          <a:blip r:embed="rId7" cstate="email"/>
          <a:srcRect/>
          <a:stretch>
            <a:fillRect/>
          </a:stretch>
        </p:blipFill>
        <p:spPr bwMode="auto">
          <a:xfrm>
            <a:off x="3071813" y="3786188"/>
            <a:ext cx="857250" cy="4318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p:txBody>
          <a:bodyPr/>
          <a:lstStyle/>
          <a:p>
            <a:r>
              <a:rPr lang="en-GB" smtClean="0"/>
              <a:t>Why not Scrum, XP, DSDM?</a:t>
            </a:r>
          </a:p>
        </p:txBody>
      </p:sp>
      <p:sp>
        <p:nvSpPr>
          <p:cNvPr id="16387" name="Content Placeholder 2"/>
          <p:cNvSpPr>
            <a:spLocks noGrp="1"/>
          </p:cNvSpPr>
          <p:nvPr>
            <p:ph idx="1"/>
          </p:nvPr>
        </p:nvSpPr>
        <p:spPr/>
        <p:txBody>
          <a:bodyPr/>
          <a:lstStyle/>
          <a:p>
            <a:r>
              <a:rPr lang="en-GB" dirty="0" smtClean="0"/>
              <a:t>Agile development</a:t>
            </a:r>
          </a:p>
          <a:p>
            <a:pPr lvl="1"/>
            <a:r>
              <a:rPr lang="en-GB" dirty="0" smtClean="0"/>
              <a:t>Broad term</a:t>
            </a:r>
          </a:p>
          <a:p>
            <a:pPr lvl="1"/>
            <a:r>
              <a:rPr lang="en-GB" dirty="0" smtClean="0"/>
              <a:t>Scrum, XP, DSDM are specific examples</a:t>
            </a:r>
          </a:p>
          <a:p>
            <a:pPr lvl="2"/>
            <a:r>
              <a:rPr lang="en-GB" dirty="0" smtClean="0"/>
              <a:t>All have useful approaches</a:t>
            </a:r>
          </a:p>
          <a:p>
            <a:pPr lvl="2"/>
            <a:r>
              <a:rPr lang="en-GB" dirty="0" smtClean="0"/>
              <a:t>And expected prerequisites</a:t>
            </a:r>
          </a:p>
          <a:p>
            <a:pPr lvl="3"/>
            <a:r>
              <a:rPr lang="en-GB" dirty="0" smtClean="0"/>
              <a:t>User secondment</a:t>
            </a:r>
          </a:p>
          <a:p>
            <a:pPr lvl="3"/>
            <a:r>
              <a:rPr lang="en-US" dirty="0" smtClean="0"/>
              <a:t>Continuous design</a:t>
            </a:r>
            <a:endParaRPr lang="en-GB" dirty="0" smtClean="0"/>
          </a:p>
          <a:p>
            <a:pPr lvl="3"/>
            <a:r>
              <a:rPr lang="en-GB" dirty="0" smtClean="0"/>
              <a:t>Pair programming</a:t>
            </a:r>
          </a:p>
          <a:p>
            <a:pPr lvl="3"/>
            <a:r>
              <a:rPr lang="en-GB" dirty="0" smtClean="0"/>
              <a:t>Fixed </a:t>
            </a:r>
            <a:r>
              <a:rPr lang="en-GB" dirty="0" err="1" smtClean="0"/>
              <a:t>timeboxing</a:t>
            </a:r>
            <a:endParaRPr lang="en-GB" dirty="0" smtClean="0"/>
          </a:p>
          <a:p>
            <a:pPr lvl="2"/>
            <a:r>
              <a:rPr lang="en-GB" dirty="0" smtClean="0"/>
              <a:t>These rarely fit perfectly with scientific programming</a:t>
            </a:r>
          </a:p>
          <a:p>
            <a:pPr lvl="1"/>
            <a:r>
              <a:rPr lang="en-GB" dirty="0" smtClean="0"/>
              <a:t>Mould the methodology to fit the project</a:t>
            </a:r>
          </a:p>
          <a:p>
            <a:pPr lvl="2"/>
            <a:r>
              <a:rPr lang="en-GB" dirty="0" smtClean="0"/>
              <a:t>Not vice versa</a:t>
            </a:r>
          </a:p>
        </p:txBody>
      </p:sp>
      <p:pic>
        <p:nvPicPr>
          <p:cNvPr id="16388" name="Picture 5" descr="http://img.tfd.com/wn/E2/5F992-scrum.jpg"/>
          <p:cNvPicPr>
            <a:picLocks noChangeAspect="1" noChangeArrowheads="1"/>
          </p:cNvPicPr>
          <p:nvPr/>
        </p:nvPicPr>
        <p:blipFill>
          <a:blip r:embed="rId3"/>
          <a:srcRect/>
          <a:stretch>
            <a:fillRect/>
          </a:stretch>
        </p:blipFill>
        <p:spPr bwMode="auto">
          <a:xfrm>
            <a:off x="6572250" y="2143125"/>
            <a:ext cx="2173288" cy="1714500"/>
          </a:xfrm>
          <a:prstGeom prst="rect">
            <a:avLst/>
          </a:prstGeom>
          <a:noFill/>
          <a:ln w="9525">
            <a:noFill/>
            <a:miter lim="800000"/>
            <a:headEnd/>
            <a:tailEnd/>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p:txBody>
          <a:bodyPr/>
          <a:lstStyle/>
          <a:p>
            <a:r>
              <a:rPr lang="en-US" smtClean="0"/>
              <a:t>Release Process</a:t>
            </a:r>
            <a:endParaRPr lang="en-GB" smtClean="0"/>
          </a:p>
        </p:txBody>
      </p:sp>
      <p:sp>
        <p:nvSpPr>
          <p:cNvPr id="3" name="Content Placeholder 2"/>
          <p:cNvSpPr>
            <a:spLocks noGrp="1"/>
          </p:cNvSpPr>
          <p:nvPr>
            <p:ph idx="1"/>
          </p:nvPr>
        </p:nvSpPr>
        <p:spPr/>
        <p:txBody>
          <a:bodyPr/>
          <a:lstStyle/>
          <a:p>
            <a:pPr marL="457200" indent="-457200">
              <a:defRPr/>
            </a:pPr>
            <a:r>
              <a:rPr lang="en-GB" dirty="0" smtClean="0"/>
              <a:t>Project Challenges</a:t>
            </a:r>
          </a:p>
          <a:p>
            <a:pPr marL="857250" lvl="1" indent="-457200">
              <a:defRPr/>
            </a:pPr>
            <a:r>
              <a:rPr lang="en-US" dirty="0" smtClean="0"/>
              <a:t>Iterative development - Frequent releases</a:t>
            </a:r>
          </a:p>
          <a:p>
            <a:pPr marL="857250" lvl="1" indent="-457200">
              <a:defRPr/>
            </a:pPr>
            <a:r>
              <a:rPr lang="en-US" dirty="0" smtClean="0"/>
              <a:t>Testing Vs. release overhead</a:t>
            </a:r>
          </a:p>
          <a:p>
            <a:pPr marL="857250" lvl="1" indent="-457200">
              <a:defRPr/>
            </a:pPr>
            <a:r>
              <a:rPr lang="en-US" dirty="0" smtClean="0"/>
              <a:t>Rapid interaction with scientists</a:t>
            </a:r>
            <a:endParaRPr lang="en-GB" dirty="0" smtClean="0"/>
          </a:p>
          <a:p>
            <a:pPr marL="857250" lvl="1" indent="-457200">
              <a:defRPr/>
            </a:pPr>
            <a:endParaRPr lang="en-GB" dirty="0" smtClean="0"/>
          </a:p>
          <a:p>
            <a:pPr marL="457200" indent="-457200">
              <a:defRPr/>
            </a:pPr>
            <a:r>
              <a:rPr lang="en-GB" dirty="0" smtClean="0"/>
              <a:t>Solution  - Automation and Dual release streams</a:t>
            </a:r>
          </a:p>
          <a:p>
            <a:pPr marL="857250" lvl="1" indent="-457200">
              <a:defRPr/>
            </a:pPr>
            <a:r>
              <a:rPr lang="en-US" dirty="0" smtClean="0"/>
              <a:t>Official releases: 4-6 weeks apart</a:t>
            </a:r>
          </a:p>
          <a:p>
            <a:pPr marL="1257300" lvl="2" indent="-457200">
              <a:defRPr/>
            </a:pPr>
            <a:r>
              <a:rPr lang="en-US" dirty="0" smtClean="0"/>
              <a:t>Manual, performance and usability testing</a:t>
            </a:r>
          </a:p>
          <a:p>
            <a:pPr marL="1257300" lvl="2" indent="-457200">
              <a:defRPr/>
            </a:pPr>
            <a:r>
              <a:rPr lang="en-US" dirty="0" smtClean="0"/>
              <a:t>Release notes, announcements, documentation, training</a:t>
            </a:r>
          </a:p>
          <a:p>
            <a:pPr marL="857250" lvl="1" indent="-457200">
              <a:defRPr/>
            </a:pPr>
            <a:r>
              <a:rPr lang="en-US" dirty="0" smtClean="0"/>
              <a:t>Development releases: Daily</a:t>
            </a:r>
          </a:p>
          <a:p>
            <a:pPr marL="1257300" lvl="2" indent="-457200">
              <a:defRPr/>
            </a:pPr>
            <a:r>
              <a:rPr lang="en-US" dirty="0" smtClean="0"/>
              <a:t>Automated unit and system tests</a:t>
            </a:r>
          </a:p>
          <a:p>
            <a:pPr marL="1257300" lvl="2" indent="-457200">
              <a:defRPr/>
            </a:pPr>
            <a:r>
              <a:rPr lang="en-US" dirty="0" smtClean="0"/>
              <a:t>Rapid response to issues, interactive development</a:t>
            </a:r>
          </a:p>
          <a:p>
            <a:pPr>
              <a:defRPr/>
            </a:pPr>
            <a:endParaRPr lang="en-GB" dirty="0"/>
          </a:p>
        </p:txBody>
      </p:sp>
      <p:pic>
        <p:nvPicPr>
          <p:cNvPr id="17412" name="Picture 6" descr="http://www.followsteph.com/wp-content/uploads/2008/04/scariest-day-software-release.jpg"/>
          <p:cNvPicPr>
            <a:picLocks noChangeAspect="1" noChangeArrowheads="1"/>
          </p:cNvPicPr>
          <p:nvPr/>
        </p:nvPicPr>
        <p:blipFill>
          <a:blip r:embed="rId3" cstate="email"/>
          <a:srcRect/>
          <a:stretch>
            <a:fillRect/>
          </a:stretch>
        </p:blipFill>
        <p:spPr bwMode="auto">
          <a:xfrm>
            <a:off x="6572250" y="1357313"/>
            <a:ext cx="2428875" cy="1619250"/>
          </a:xfrm>
          <a:prstGeom prst="rect">
            <a:avLst/>
          </a:prstGeom>
          <a:noFill/>
          <a:ln w="9525">
            <a:noFill/>
            <a:miter lim="800000"/>
            <a:headEnd/>
            <a:tailEnd/>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457200" y="142875"/>
            <a:ext cx="8229600" cy="1143000"/>
          </a:xfrm>
          <a:prstGeom prst="rect">
            <a:avLst/>
          </a:prstGeom>
        </p:spPr>
        <p:txBody>
          <a:bodyPr/>
          <a:lstStyle/>
          <a:p>
            <a:pPr algn="ctr" eaLnBrk="0" hangingPunct="0">
              <a:defRPr/>
            </a:pPr>
            <a:r>
              <a:rPr lang="en-GB" sz="2800" b="0" kern="0" dirty="0">
                <a:solidFill>
                  <a:schemeClr val="tx2"/>
                </a:solidFill>
                <a:latin typeface="+mj-lt"/>
                <a:ea typeface="+mj-ea"/>
                <a:cs typeface="+mj-cs"/>
              </a:rPr>
              <a:t>Continuous Integration Environment</a:t>
            </a:r>
          </a:p>
        </p:txBody>
      </p:sp>
      <p:sp>
        <p:nvSpPr>
          <p:cNvPr id="18435" name="AutoShape 4"/>
          <p:cNvSpPr>
            <a:spLocks noChangeArrowheads="1"/>
          </p:cNvSpPr>
          <p:nvPr/>
        </p:nvSpPr>
        <p:spPr bwMode="auto">
          <a:xfrm>
            <a:off x="3022600" y="2392363"/>
            <a:ext cx="1008063" cy="1512887"/>
          </a:xfrm>
          <a:prstGeom prst="can">
            <a:avLst>
              <a:gd name="adj" fmla="val 37520"/>
            </a:avLst>
          </a:prstGeom>
          <a:solidFill>
            <a:schemeClr val="accent1"/>
          </a:solidFill>
          <a:ln w="9525">
            <a:solidFill>
              <a:schemeClr val="tx1"/>
            </a:solidFill>
            <a:round/>
            <a:headEnd/>
            <a:tailEnd/>
          </a:ln>
        </p:spPr>
        <p:txBody>
          <a:bodyPr wrap="none" anchor="ctr"/>
          <a:lstStyle/>
          <a:p>
            <a:pPr algn="ctr"/>
            <a:r>
              <a:rPr lang="en-GB"/>
              <a:t>SVN </a:t>
            </a:r>
            <a:br>
              <a:rPr lang="en-GB"/>
            </a:br>
            <a:r>
              <a:rPr lang="en-GB"/>
              <a:t>Repository</a:t>
            </a:r>
          </a:p>
        </p:txBody>
      </p:sp>
      <p:pic>
        <p:nvPicPr>
          <p:cNvPr id="18436" name="Picture 5" descr="MCj04134820000[1]"/>
          <p:cNvPicPr>
            <a:picLocks noChangeAspect="1" noChangeArrowheads="1"/>
          </p:cNvPicPr>
          <p:nvPr/>
        </p:nvPicPr>
        <p:blipFill>
          <a:blip r:embed="rId3"/>
          <a:srcRect/>
          <a:stretch>
            <a:fillRect/>
          </a:stretch>
        </p:blipFill>
        <p:spPr bwMode="auto">
          <a:xfrm>
            <a:off x="266700" y="1455738"/>
            <a:ext cx="733425" cy="919162"/>
          </a:xfrm>
          <a:prstGeom prst="rect">
            <a:avLst/>
          </a:prstGeom>
          <a:noFill/>
          <a:ln w="9525">
            <a:noFill/>
            <a:miter lim="800000"/>
            <a:headEnd/>
            <a:tailEnd/>
          </a:ln>
        </p:spPr>
      </p:pic>
      <p:pic>
        <p:nvPicPr>
          <p:cNvPr id="18437" name="Picture 8" descr="MCj04134820000[1]"/>
          <p:cNvPicPr>
            <a:picLocks noChangeAspect="1" noChangeArrowheads="1"/>
          </p:cNvPicPr>
          <p:nvPr/>
        </p:nvPicPr>
        <p:blipFill>
          <a:blip r:embed="rId3"/>
          <a:srcRect/>
          <a:stretch>
            <a:fillRect/>
          </a:stretch>
        </p:blipFill>
        <p:spPr bwMode="auto">
          <a:xfrm>
            <a:off x="285750" y="2679700"/>
            <a:ext cx="733425" cy="919163"/>
          </a:xfrm>
          <a:prstGeom prst="rect">
            <a:avLst/>
          </a:prstGeom>
          <a:noFill/>
          <a:ln w="9525">
            <a:noFill/>
            <a:miter lim="800000"/>
            <a:headEnd/>
            <a:tailEnd/>
          </a:ln>
        </p:spPr>
      </p:pic>
      <p:pic>
        <p:nvPicPr>
          <p:cNvPr id="18438" name="Picture 9" descr="MCj04134820000[1]"/>
          <p:cNvPicPr>
            <a:picLocks noChangeAspect="1" noChangeArrowheads="1"/>
          </p:cNvPicPr>
          <p:nvPr/>
        </p:nvPicPr>
        <p:blipFill>
          <a:blip r:embed="rId3"/>
          <a:srcRect/>
          <a:stretch>
            <a:fillRect/>
          </a:stretch>
        </p:blipFill>
        <p:spPr bwMode="auto">
          <a:xfrm>
            <a:off x="285750" y="3760788"/>
            <a:ext cx="733425" cy="919162"/>
          </a:xfrm>
          <a:prstGeom prst="rect">
            <a:avLst/>
          </a:prstGeom>
          <a:noFill/>
          <a:ln w="9525">
            <a:noFill/>
            <a:miter lim="800000"/>
            <a:headEnd/>
            <a:tailEnd/>
          </a:ln>
        </p:spPr>
      </p:pic>
      <p:pic>
        <p:nvPicPr>
          <p:cNvPr id="18439" name="Picture 10" descr="MCj04134820000[1]"/>
          <p:cNvPicPr>
            <a:picLocks noChangeAspect="1" noChangeArrowheads="1"/>
          </p:cNvPicPr>
          <p:nvPr/>
        </p:nvPicPr>
        <p:blipFill>
          <a:blip r:embed="rId3"/>
          <a:srcRect/>
          <a:stretch>
            <a:fillRect/>
          </a:stretch>
        </p:blipFill>
        <p:spPr bwMode="auto">
          <a:xfrm>
            <a:off x="285750" y="4911725"/>
            <a:ext cx="733425" cy="919163"/>
          </a:xfrm>
          <a:prstGeom prst="rect">
            <a:avLst/>
          </a:prstGeom>
          <a:noFill/>
          <a:ln w="9525">
            <a:noFill/>
            <a:miter lim="800000"/>
            <a:headEnd/>
            <a:tailEnd/>
          </a:ln>
        </p:spPr>
      </p:pic>
      <p:sp>
        <p:nvSpPr>
          <p:cNvPr id="18440" name="Line 14"/>
          <p:cNvSpPr>
            <a:spLocks noChangeShapeType="1"/>
          </p:cNvSpPr>
          <p:nvPr/>
        </p:nvSpPr>
        <p:spPr bwMode="auto">
          <a:xfrm>
            <a:off x="1006475" y="1816100"/>
            <a:ext cx="1944688" cy="1008063"/>
          </a:xfrm>
          <a:prstGeom prst="line">
            <a:avLst/>
          </a:prstGeom>
          <a:noFill/>
          <a:ln w="28575">
            <a:solidFill>
              <a:schemeClr val="tx1"/>
            </a:solidFill>
            <a:round/>
            <a:headEnd type="triangle" w="med" len="med"/>
            <a:tailEnd type="triangle" w="med" len="med"/>
          </a:ln>
        </p:spPr>
        <p:txBody>
          <a:bodyPr/>
          <a:lstStyle/>
          <a:p>
            <a:endParaRPr lang="en-GB"/>
          </a:p>
        </p:txBody>
      </p:sp>
      <p:sp>
        <p:nvSpPr>
          <p:cNvPr id="18441" name="Line 15"/>
          <p:cNvSpPr>
            <a:spLocks noChangeShapeType="1"/>
          </p:cNvSpPr>
          <p:nvPr/>
        </p:nvSpPr>
        <p:spPr bwMode="auto">
          <a:xfrm>
            <a:off x="1077913" y="2968625"/>
            <a:ext cx="1800225" cy="71438"/>
          </a:xfrm>
          <a:prstGeom prst="line">
            <a:avLst/>
          </a:prstGeom>
          <a:noFill/>
          <a:ln w="28575">
            <a:solidFill>
              <a:schemeClr val="tx1"/>
            </a:solidFill>
            <a:round/>
            <a:headEnd type="triangle" w="med" len="med"/>
            <a:tailEnd type="triangle" w="med" len="med"/>
          </a:ln>
        </p:spPr>
        <p:txBody>
          <a:bodyPr/>
          <a:lstStyle/>
          <a:p>
            <a:endParaRPr lang="en-GB"/>
          </a:p>
        </p:txBody>
      </p:sp>
      <p:sp>
        <p:nvSpPr>
          <p:cNvPr id="18442" name="Line 16"/>
          <p:cNvSpPr>
            <a:spLocks noChangeShapeType="1"/>
          </p:cNvSpPr>
          <p:nvPr/>
        </p:nvSpPr>
        <p:spPr bwMode="auto">
          <a:xfrm flipV="1">
            <a:off x="1006475" y="3184525"/>
            <a:ext cx="1871663" cy="792163"/>
          </a:xfrm>
          <a:prstGeom prst="line">
            <a:avLst/>
          </a:prstGeom>
          <a:noFill/>
          <a:ln w="28575">
            <a:solidFill>
              <a:schemeClr val="tx1"/>
            </a:solidFill>
            <a:round/>
            <a:headEnd type="triangle" w="med" len="med"/>
            <a:tailEnd type="triangle" w="med" len="med"/>
          </a:ln>
        </p:spPr>
        <p:txBody>
          <a:bodyPr/>
          <a:lstStyle/>
          <a:p>
            <a:endParaRPr lang="en-GB"/>
          </a:p>
        </p:txBody>
      </p:sp>
      <p:sp>
        <p:nvSpPr>
          <p:cNvPr id="18443" name="Line 17"/>
          <p:cNvSpPr>
            <a:spLocks noChangeShapeType="1"/>
          </p:cNvSpPr>
          <p:nvPr/>
        </p:nvSpPr>
        <p:spPr bwMode="auto">
          <a:xfrm flipV="1">
            <a:off x="1077913" y="3400425"/>
            <a:ext cx="1728787" cy="1800225"/>
          </a:xfrm>
          <a:prstGeom prst="line">
            <a:avLst/>
          </a:prstGeom>
          <a:noFill/>
          <a:ln w="28575">
            <a:solidFill>
              <a:schemeClr val="tx1"/>
            </a:solidFill>
            <a:round/>
            <a:headEnd type="triangle" w="med" len="med"/>
            <a:tailEnd type="triangle" w="med" len="med"/>
          </a:ln>
        </p:spPr>
        <p:txBody>
          <a:bodyPr/>
          <a:lstStyle/>
          <a:p>
            <a:endParaRPr lang="en-GB"/>
          </a:p>
        </p:txBody>
      </p:sp>
      <p:sp>
        <p:nvSpPr>
          <p:cNvPr id="18444" name="Line 18"/>
          <p:cNvSpPr>
            <a:spLocks noChangeShapeType="1"/>
          </p:cNvSpPr>
          <p:nvPr/>
        </p:nvSpPr>
        <p:spPr bwMode="auto">
          <a:xfrm flipV="1">
            <a:off x="4071938" y="2714625"/>
            <a:ext cx="1000125" cy="63500"/>
          </a:xfrm>
          <a:prstGeom prst="line">
            <a:avLst/>
          </a:prstGeom>
          <a:noFill/>
          <a:ln w="28575">
            <a:solidFill>
              <a:schemeClr val="tx1"/>
            </a:solidFill>
            <a:round/>
            <a:headEnd/>
            <a:tailEnd type="triangle" w="med" len="med"/>
          </a:ln>
        </p:spPr>
        <p:txBody>
          <a:bodyPr/>
          <a:lstStyle/>
          <a:p>
            <a:endParaRPr lang="en-GB"/>
          </a:p>
        </p:txBody>
      </p:sp>
      <p:sp>
        <p:nvSpPr>
          <p:cNvPr id="18445" name="Text Box 20"/>
          <p:cNvSpPr txBox="1">
            <a:spLocks noChangeArrowheads="1"/>
          </p:cNvSpPr>
          <p:nvPr/>
        </p:nvSpPr>
        <p:spPr bwMode="auto">
          <a:xfrm>
            <a:off x="4929188" y="3571875"/>
            <a:ext cx="1657350" cy="1169988"/>
          </a:xfrm>
          <a:prstGeom prst="rect">
            <a:avLst/>
          </a:prstGeom>
          <a:noFill/>
          <a:ln w="9525">
            <a:noFill/>
            <a:miter lim="800000"/>
            <a:headEnd/>
            <a:tailEnd/>
          </a:ln>
        </p:spPr>
        <p:txBody>
          <a:bodyPr wrap="none">
            <a:spAutoFit/>
          </a:bodyPr>
          <a:lstStyle/>
          <a:p>
            <a:r>
              <a:rPr lang="en-GB" sz="1400"/>
              <a:t>Build + unit test</a:t>
            </a:r>
          </a:p>
          <a:p>
            <a:r>
              <a:rPr lang="en-GB" sz="1400"/>
              <a:t>-Linux</a:t>
            </a:r>
          </a:p>
          <a:p>
            <a:r>
              <a:rPr lang="en-GB" sz="1400"/>
              <a:t>-Mac OSX</a:t>
            </a:r>
          </a:p>
          <a:p>
            <a:r>
              <a:rPr lang="en-GB" sz="1400"/>
              <a:t>-Windows 32</a:t>
            </a:r>
          </a:p>
          <a:p>
            <a:r>
              <a:rPr lang="en-GB" sz="1400"/>
              <a:t>-Windows 64</a:t>
            </a:r>
          </a:p>
        </p:txBody>
      </p:sp>
      <p:sp>
        <p:nvSpPr>
          <p:cNvPr id="18446" name="Text Box 23"/>
          <p:cNvSpPr txBox="1">
            <a:spLocks noChangeArrowheads="1"/>
          </p:cNvSpPr>
          <p:nvPr/>
        </p:nvSpPr>
        <p:spPr bwMode="auto">
          <a:xfrm>
            <a:off x="755650" y="5776913"/>
            <a:ext cx="1503363" cy="366712"/>
          </a:xfrm>
          <a:prstGeom prst="rect">
            <a:avLst/>
          </a:prstGeom>
          <a:noFill/>
          <a:ln w="9525">
            <a:noFill/>
            <a:miter lim="800000"/>
            <a:headEnd/>
            <a:tailEnd/>
          </a:ln>
        </p:spPr>
        <p:txBody>
          <a:bodyPr wrap="none">
            <a:spAutoFit/>
          </a:bodyPr>
          <a:lstStyle/>
          <a:p>
            <a:r>
              <a:rPr lang="en-GB"/>
              <a:t>Developers</a:t>
            </a:r>
          </a:p>
        </p:txBody>
      </p:sp>
      <p:sp>
        <p:nvSpPr>
          <p:cNvPr id="18447" name="AutoShape 24"/>
          <p:cNvSpPr>
            <a:spLocks noChangeArrowheads="1"/>
          </p:cNvSpPr>
          <p:nvPr/>
        </p:nvSpPr>
        <p:spPr bwMode="auto">
          <a:xfrm>
            <a:off x="3022600" y="4337050"/>
            <a:ext cx="1008063" cy="1512888"/>
          </a:xfrm>
          <a:prstGeom prst="can">
            <a:avLst>
              <a:gd name="adj" fmla="val 37520"/>
            </a:avLst>
          </a:prstGeom>
          <a:solidFill>
            <a:schemeClr val="accent1"/>
          </a:solidFill>
          <a:ln w="9525">
            <a:solidFill>
              <a:schemeClr val="tx1"/>
            </a:solidFill>
            <a:round/>
            <a:headEnd/>
            <a:tailEnd/>
          </a:ln>
        </p:spPr>
        <p:txBody>
          <a:bodyPr wrap="none" anchor="ctr"/>
          <a:lstStyle/>
          <a:p>
            <a:pPr algn="ctr"/>
            <a:r>
              <a:rPr lang="en-GB"/>
              <a:t>trac</a:t>
            </a:r>
            <a:br>
              <a:rPr lang="en-GB"/>
            </a:br>
            <a:r>
              <a:rPr lang="en-GB"/>
              <a:t>Issue</a:t>
            </a:r>
          </a:p>
          <a:p>
            <a:pPr algn="ctr"/>
            <a:r>
              <a:rPr lang="en-GB"/>
              <a:t>tracking</a:t>
            </a:r>
          </a:p>
          <a:p>
            <a:pPr algn="ctr"/>
            <a:r>
              <a:rPr lang="en-GB"/>
              <a:t>system</a:t>
            </a:r>
          </a:p>
        </p:txBody>
      </p:sp>
      <p:sp>
        <p:nvSpPr>
          <p:cNvPr id="18448" name="Line 25"/>
          <p:cNvSpPr>
            <a:spLocks noChangeShapeType="1"/>
          </p:cNvSpPr>
          <p:nvPr/>
        </p:nvSpPr>
        <p:spPr bwMode="auto">
          <a:xfrm flipV="1">
            <a:off x="3527425" y="3903663"/>
            <a:ext cx="0" cy="576262"/>
          </a:xfrm>
          <a:prstGeom prst="line">
            <a:avLst/>
          </a:prstGeom>
          <a:noFill/>
          <a:ln w="28575">
            <a:solidFill>
              <a:schemeClr val="tx1"/>
            </a:solidFill>
            <a:round/>
            <a:headEnd type="triangle" w="med" len="med"/>
            <a:tailEnd type="triangle" w="med" len="med"/>
          </a:ln>
        </p:spPr>
        <p:txBody>
          <a:bodyPr/>
          <a:lstStyle/>
          <a:p>
            <a:endParaRPr lang="en-GB"/>
          </a:p>
        </p:txBody>
      </p:sp>
      <p:pic>
        <p:nvPicPr>
          <p:cNvPr id="18449" name="Picture 27" descr="Nohat-logo-nowords-bgwhite-200px"/>
          <p:cNvPicPr>
            <a:picLocks noChangeAspect="1" noChangeArrowheads="1"/>
          </p:cNvPicPr>
          <p:nvPr/>
        </p:nvPicPr>
        <p:blipFill>
          <a:blip r:embed="rId4" cstate="email"/>
          <a:srcRect/>
          <a:stretch>
            <a:fillRect/>
          </a:stretch>
        </p:blipFill>
        <p:spPr bwMode="auto">
          <a:xfrm>
            <a:off x="3022600" y="1023938"/>
            <a:ext cx="896938" cy="896937"/>
          </a:xfrm>
          <a:prstGeom prst="rect">
            <a:avLst/>
          </a:prstGeom>
          <a:noFill/>
          <a:ln w="9525">
            <a:noFill/>
            <a:miter lim="800000"/>
            <a:headEnd/>
            <a:tailEnd/>
          </a:ln>
        </p:spPr>
      </p:pic>
      <p:sp>
        <p:nvSpPr>
          <p:cNvPr id="18450" name="Text Box 28"/>
          <p:cNvSpPr txBox="1">
            <a:spLocks noChangeArrowheads="1"/>
          </p:cNvSpPr>
          <p:nvPr/>
        </p:nvSpPr>
        <p:spPr bwMode="auto">
          <a:xfrm>
            <a:off x="2303463" y="1887538"/>
            <a:ext cx="2454275" cy="366712"/>
          </a:xfrm>
          <a:prstGeom prst="rect">
            <a:avLst/>
          </a:prstGeom>
          <a:noFill/>
          <a:ln w="9525">
            <a:noFill/>
            <a:miter lim="800000"/>
            <a:headEnd/>
            <a:tailEnd/>
          </a:ln>
        </p:spPr>
        <p:txBody>
          <a:bodyPr wrap="none">
            <a:spAutoFit/>
          </a:bodyPr>
          <a:lstStyle/>
          <a:p>
            <a:r>
              <a:rPr lang="en-GB"/>
              <a:t>Mantid Project Wiki</a:t>
            </a:r>
          </a:p>
        </p:txBody>
      </p:sp>
      <p:pic>
        <p:nvPicPr>
          <p:cNvPr id="18451" name="Picture 12" descr="MCj04348450000[1]"/>
          <p:cNvPicPr>
            <a:picLocks noChangeAspect="1" noChangeArrowheads="1"/>
          </p:cNvPicPr>
          <p:nvPr/>
        </p:nvPicPr>
        <p:blipFill>
          <a:blip r:embed="rId5" cstate="email"/>
          <a:srcRect/>
          <a:stretch>
            <a:fillRect/>
          </a:stretch>
        </p:blipFill>
        <p:spPr bwMode="auto">
          <a:xfrm>
            <a:off x="5000625" y="2071688"/>
            <a:ext cx="1044575" cy="1044575"/>
          </a:xfrm>
          <a:prstGeom prst="rect">
            <a:avLst/>
          </a:prstGeom>
          <a:noFill/>
          <a:ln w="9525">
            <a:noFill/>
            <a:miter lim="800000"/>
            <a:headEnd/>
            <a:tailEnd/>
          </a:ln>
        </p:spPr>
      </p:pic>
      <p:pic>
        <p:nvPicPr>
          <p:cNvPr id="18452" name="Picture 12" descr="MCj04348450000[1]"/>
          <p:cNvPicPr>
            <a:picLocks noChangeAspect="1" noChangeArrowheads="1"/>
          </p:cNvPicPr>
          <p:nvPr/>
        </p:nvPicPr>
        <p:blipFill>
          <a:blip r:embed="rId5" cstate="email"/>
          <a:srcRect/>
          <a:stretch>
            <a:fillRect/>
          </a:stretch>
        </p:blipFill>
        <p:spPr bwMode="auto">
          <a:xfrm>
            <a:off x="5153025" y="2224088"/>
            <a:ext cx="1044575" cy="1044575"/>
          </a:xfrm>
          <a:prstGeom prst="rect">
            <a:avLst/>
          </a:prstGeom>
          <a:noFill/>
          <a:ln w="9525">
            <a:noFill/>
            <a:miter lim="800000"/>
            <a:headEnd/>
            <a:tailEnd/>
          </a:ln>
        </p:spPr>
      </p:pic>
      <p:pic>
        <p:nvPicPr>
          <p:cNvPr id="18453" name="Picture 12" descr="MCj04348450000[1]"/>
          <p:cNvPicPr>
            <a:picLocks noChangeAspect="1" noChangeArrowheads="1"/>
          </p:cNvPicPr>
          <p:nvPr/>
        </p:nvPicPr>
        <p:blipFill>
          <a:blip r:embed="rId5" cstate="email"/>
          <a:srcRect/>
          <a:stretch>
            <a:fillRect/>
          </a:stretch>
        </p:blipFill>
        <p:spPr bwMode="auto">
          <a:xfrm>
            <a:off x="5305425" y="2376488"/>
            <a:ext cx="1044575" cy="1044575"/>
          </a:xfrm>
          <a:prstGeom prst="rect">
            <a:avLst/>
          </a:prstGeom>
          <a:noFill/>
          <a:ln w="9525">
            <a:noFill/>
            <a:miter lim="800000"/>
            <a:headEnd/>
            <a:tailEnd/>
          </a:ln>
        </p:spPr>
      </p:pic>
      <p:pic>
        <p:nvPicPr>
          <p:cNvPr id="18454" name="Picture 12" descr="MCj04348450000[1]"/>
          <p:cNvPicPr>
            <a:picLocks noChangeAspect="1" noChangeArrowheads="1"/>
          </p:cNvPicPr>
          <p:nvPr/>
        </p:nvPicPr>
        <p:blipFill>
          <a:blip r:embed="rId5" cstate="email"/>
          <a:srcRect/>
          <a:stretch>
            <a:fillRect/>
          </a:stretch>
        </p:blipFill>
        <p:spPr bwMode="auto">
          <a:xfrm>
            <a:off x="5457825" y="2528888"/>
            <a:ext cx="1044575" cy="1044575"/>
          </a:xfrm>
          <a:prstGeom prst="rect">
            <a:avLst/>
          </a:prstGeom>
          <a:noFill/>
          <a:ln w="9525">
            <a:noFill/>
            <a:miter lim="800000"/>
            <a:headEnd/>
            <a:tailEnd/>
          </a:ln>
        </p:spPr>
      </p:pic>
      <p:pic>
        <p:nvPicPr>
          <p:cNvPr id="18455" name="Picture 12" descr="MCj04348450000[1]"/>
          <p:cNvPicPr>
            <a:picLocks noChangeAspect="1" noChangeArrowheads="1"/>
          </p:cNvPicPr>
          <p:nvPr/>
        </p:nvPicPr>
        <p:blipFill>
          <a:blip r:embed="rId5" cstate="email"/>
          <a:srcRect/>
          <a:stretch>
            <a:fillRect/>
          </a:stretch>
        </p:blipFill>
        <p:spPr bwMode="auto">
          <a:xfrm>
            <a:off x="7072313" y="1214438"/>
            <a:ext cx="1044575" cy="1044575"/>
          </a:xfrm>
          <a:prstGeom prst="rect">
            <a:avLst/>
          </a:prstGeom>
          <a:noFill/>
          <a:ln w="9525">
            <a:noFill/>
            <a:miter lim="800000"/>
            <a:headEnd/>
            <a:tailEnd/>
          </a:ln>
        </p:spPr>
      </p:pic>
      <p:sp>
        <p:nvSpPr>
          <p:cNvPr id="18456" name="Line 18"/>
          <p:cNvSpPr>
            <a:spLocks noChangeShapeType="1"/>
          </p:cNvSpPr>
          <p:nvPr/>
        </p:nvSpPr>
        <p:spPr bwMode="auto">
          <a:xfrm flipV="1">
            <a:off x="6143625" y="2000250"/>
            <a:ext cx="1000125" cy="420688"/>
          </a:xfrm>
          <a:prstGeom prst="line">
            <a:avLst/>
          </a:prstGeom>
          <a:noFill/>
          <a:ln w="28575">
            <a:solidFill>
              <a:schemeClr val="tx1"/>
            </a:solidFill>
            <a:round/>
            <a:headEnd/>
            <a:tailEnd type="triangle" w="med" len="med"/>
          </a:ln>
        </p:spPr>
        <p:txBody>
          <a:bodyPr/>
          <a:lstStyle/>
          <a:p>
            <a:endParaRPr lang="en-GB"/>
          </a:p>
        </p:txBody>
      </p:sp>
      <p:sp>
        <p:nvSpPr>
          <p:cNvPr id="18457" name="Line 18"/>
          <p:cNvSpPr>
            <a:spLocks noChangeShapeType="1"/>
          </p:cNvSpPr>
          <p:nvPr/>
        </p:nvSpPr>
        <p:spPr bwMode="auto">
          <a:xfrm flipH="1" flipV="1">
            <a:off x="4000500" y="1428750"/>
            <a:ext cx="3071813" cy="214313"/>
          </a:xfrm>
          <a:prstGeom prst="line">
            <a:avLst/>
          </a:prstGeom>
          <a:noFill/>
          <a:ln w="28575">
            <a:solidFill>
              <a:schemeClr val="tx1"/>
            </a:solidFill>
            <a:round/>
            <a:headEnd/>
            <a:tailEnd type="triangle" w="med" len="med"/>
          </a:ln>
        </p:spPr>
        <p:txBody>
          <a:bodyPr/>
          <a:lstStyle/>
          <a:p>
            <a:endParaRPr lang="en-GB"/>
          </a:p>
        </p:txBody>
      </p:sp>
      <p:sp>
        <p:nvSpPr>
          <p:cNvPr id="18458" name="Text Box 20"/>
          <p:cNvSpPr txBox="1">
            <a:spLocks noChangeArrowheads="1"/>
          </p:cNvSpPr>
          <p:nvPr/>
        </p:nvSpPr>
        <p:spPr bwMode="auto">
          <a:xfrm>
            <a:off x="7000875" y="2214563"/>
            <a:ext cx="1257300" cy="523875"/>
          </a:xfrm>
          <a:prstGeom prst="rect">
            <a:avLst/>
          </a:prstGeom>
          <a:noFill/>
          <a:ln w="9525">
            <a:noFill/>
            <a:miter lim="800000"/>
            <a:headEnd/>
            <a:tailEnd/>
          </a:ln>
        </p:spPr>
        <p:txBody>
          <a:bodyPr wrap="none">
            <a:spAutoFit/>
          </a:bodyPr>
          <a:lstStyle/>
          <a:p>
            <a:r>
              <a:rPr lang="en-GB" sz="1400"/>
              <a:t>Automated </a:t>
            </a:r>
            <a:br>
              <a:rPr lang="en-GB" sz="1400"/>
            </a:br>
            <a:r>
              <a:rPr lang="en-GB" sz="1400"/>
              <a:t>System test</a:t>
            </a:r>
          </a:p>
        </p:txBody>
      </p:sp>
      <p:sp>
        <p:nvSpPr>
          <p:cNvPr id="18459" name="Text Box 20"/>
          <p:cNvSpPr txBox="1">
            <a:spLocks noChangeArrowheads="1"/>
          </p:cNvSpPr>
          <p:nvPr/>
        </p:nvSpPr>
        <p:spPr bwMode="auto">
          <a:xfrm>
            <a:off x="4929188" y="1000125"/>
            <a:ext cx="1508125" cy="523875"/>
          </a:xfrm>
          <a:prstGeom prst="rect">
            <a:avLst/>
          </a:prstGeom>
          <a:noFill/>
          <a:ln w="9525">
            <a:noFill/>
            <a:miter lim="800000"/>
            <a:headEnd/>
            <a:tailEnd/>
          </a:ln>
        </p:spPr>
        <p:txBody>
          <a:bodyPr wrap="none">
            <a:spAutoFit/>
          </a:bodyPr>
          <a:lstStyle/>
          <a:p>
            <a:r>
              <a:rPr lang="en-GB" sz="1400"/>
              <a:t>Deploy to </a:t>
            </a:r>
          </a:p>
          <a:p>
            <a:r>
              <a:rPr lang="en-GB" sz="1400"/>
              <a:t>Download site</a:t>
            </a:r>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lstStyle/>
          <a:p>
            <a:r>
              <a:rPr lang="en-US" smtClean="0"/>
              <a:t>Design Challenges</a:t>
            </a:r>
            <a:endParaRPr lang="en-GB" smtClean="0"/>
          </a:p>
        </p:txBody>
      </p:sp>
      <p:sp>
        <p:nvSpPr>
          <p:cNvPr id="3" name="Content Placeholder 2"/>
          <p:cNvSpPr>
            <a:spLocks noGrp="1"/>
          </p:cNvSpPr>
          <p:nvPr>
            <p:ph idx="1"/>
          </p:nvPr>
        </p:nvSpPr>
        <p:spPr>
          <a:xfrm>
            <a:off x="457200" y="1239838"/>
            <a:ext cx="5614988" cy="4205287"/>
          </a:xfrm>
        </p:spPr>
        <p:txBody>
          <a:bodyPr/>
          <a:lstStyle/>
          <a:p>
            <a:pPr eaLnBrk="1" hangingPunct="1">
              <a:lnSpc>
                <a:spcPct val="90000"/>
              </a:lnSpc>
              <a:defRPr/>
            </a:pPr>
            <a:r>
              <a:rPr lang="en-US" dirty="0" smtClean="0"/>
              <a:t>Flexibility</a:t>
            </a:r>
            <a:endParaRPr lang="en-GB" dirty="0" smtClean="0"/>
          </a:p>
          <a:p>
            <a:pPr lvl="1" eaLnBrk="1" hangingPunct="1">
              <a:lnSpc>
                <a:spcPct val="90000"/>
              </a:lnSpc>
              <a:defRPr/>
            </a:pPr>
            <a:r>
              <a:rPr lang="en-GB" dirty="0" smtClean="0"/>
              <a:t>Framework for Data Analysis </a:t>
            </a:r>
          </a:p>
          <a:p>
            <a:pPr lvl="2" eaLnBrk="1" hangingPunct="1">
              <a:lnSpc>
                <a:spcPct val="90000"/>
              </a:lnSpc>
              <a:defRPr/>
            </a:pPr>
            <a:r>
              <a:rPr lang="en-GB" dirty="0" smtClean="0"/>
              <a:t>not instrument or technique/dependent</a:t>
            </a:r>
          </a:p>
          <a:p>
            <a:pPr lvl="1" eaLnBrk="1" hangingPunct="1">
              <a:lnSpc>
                <a:spcPct val="90000"/>
              </a:lnSpc>
              <a:defRPr/>
            </a:pPr>
            <a:r>
              <a:rPr lang="en-US" dirty="0" smtClean="0"/>
              <a:t>Large and growing list of Algorithms</a:t>
            </a:r>
            <a:endParaRPr lang="en-GB" dirty="0" smtClean="0"/>
          </a:p>
          <a:p>
            <a:pPr lvl="1" eaLnBrk="1" hangingPunct="1">
              <a:lnSpc>
                <a:spcPct val="90000"/>
              </a:lnSpc>
              <a:defRPr/>
            </a:pPr>
            <a:r>
              <a:rPr lang="en-GB" dirty="0" smtClean="0"/>
              <a:t>Easily extensible</a:t>
            </a:r>
            <a:endParaRPr lang="en-US" dirty="0" smtClean="0"/>
          </a:p>
          <a:p>
            <a:pPr eaLnBrk="1" hangingPunct="1">
              <a:lnSpc>
                <a:spcPct val="90000"/>
              </a:lnSpc>
              <a:defRPr/>
            </a:pPr>
            <a:r>
              <a:rPr lang="en-GB" dirty="0" smtClean="0"/>
              <a:t>Non Functional</a:t>
            </a:r>
          </a:p>
          <a:p>
            <a:pPr lvl="1" eaLnBrk="1" hangingPunct="1">
              <a:lnSpc>
                <a:spcPct val="90000"/>
              </a:lnSpc>
              <a:defRPr/>
            </a:pPr>
            <a:r>
              <a:rPr lang="en-GB" dirty="0" smtClean="0"/>
              <a:t>Cross-platform</a:t>
            </a:r>
          </a:p>
          <a:p>
            <a:pPr lvl="2" eaLnBrk="1" hangingPunct="1">
              <a:lnSpc>
                <a:spcPct val="90000"/>
              </a:lnSpc>
              <a:defRPr/>
            </a:pPr>
            <a:r>
              <a:rPr lang="en-GB" dirty="0" smtClean="0"/>
              <a:t>Windows, Linux, Mac</a:t>
            </a:r>
          </a:p>
          <a:p>
            <a:pPr lvl="1" eaLnBrk="1" hangingPunct="1">
              <a:lnSpc>
                <a:spcPct val="90000"/>
              </a:lnSpc>
              <a:defRPr/>
            </a:pPr>
            <a:r>
              <a:rPr lang="en-GB" dirty="0" smtClean="0"/>
              <a:t>Large datasets</a:t>
            </a:r>
          </a:p>
          <a:p>
            <a:pPr lvl="1" eaLnBrk="1" hangingPunct="1">
              <a:lnSpc>
                <a:spcPct val="90000"/>
              </a:lnSpc>
              <a:defRPr/>
            </a:pPr>
            <a:r>
              <a:rPr lang="en-GB" dirty="0" smtClean="0"/>
              <a:t>Strict performance requirements</a:t>
            </a:r>
            <a:endParaRPr lang="en-US" dirty="0" smtClean="0"/>
          </a:p>
          <a:p>
            <a:pPr marL="342900" lvl="1" indent="-342900">
              <a:buFontTx/>
              <a:buChar char="•"/>
              <a:defRPr/>
            </a:pPr>
            <a:endParaRPr lang="en-GB" sz="2200" dirty="0" smtClean="0"/>
          </a:p>
          <a:p>
            <a:pPr>
              <a:defRPr/>
            </a:pPr>
            <a:endParaRPr lang="en-GB" dirty="0"/>
          </a:p>
        </p:txBody>
      </p:sp>
      <p:pic>
        <p:nvPicPr>
          <p:cNvPr id="19460" name="Picture 5" descr="USB Hub with Card Reader"/>
          <p:cNvPicPr>
            <a:picLocks noChangeAspect="1" noChangeArrowheads="1"/>
          </p:cNvPicPr>
          <p:nvPr/>
        </p:nvPicPr>
        <p:blipFill>
          <a:blip r:embed="rId3" cstate="email"/>
          <a:srcRect/>
          <a:stretch>
            <a:fillRect/>
          </a:stretch>
        </p:blipFill>
        <p:spPr bwMode="auto">
          <a:xfrm>
            <a:off x="6286500" y="1143000"/>
            <a:ext cx="2381250" cy="2052638"/>
          </a:xfrm>
          <a:prstGeom prst="rect">
            <a:avLst/>
          </a:prstGeom>
          <a:noFill/>
          <a:ln w="9525">
            <a:noFill/>
            <a:miter lim="800000"/>
            <a:headEnd/>
            <a:tailEnd/>
          </a:ln>
        </p:spPr>
      </p:pic>
      <p:pic>
        <p:nvPicPr>
          <p:cNvPr id="19461" name="Picture 6"/>
          <p:cNvPicPr>
            <a:picLocks noChangeAspect="1" noChangeArrowheads="1"/>
          </p:cNvPicPr>
          <p:nvPr/>
        </p:nvPicPr>
        <p:blipFill>
          <a:blip r:embed="rId4" cstate="email"/>
          <a:srcRect/>
          <a:stretch>
            <a:fillRect/>
          </a:stretch>
        </p:blipFill>
        <p:spPr bwMode="auto">
          <a:xfrm>
            <a:off x="5500688" y="3357563"/>
            <a:ext cx="2286000" cy="2270125"/>
          </a:xfrm>
          <a:prstGeom prst="rect">
            <a:avLst/>
          </a:prstGeom>
          <a:noFill/>
          <a:ln w="9525">
            <a:noFill/>
            <a:miter lim="800000"/>
            <a:headEnd/>
            <a:tailEnd/>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4"/>
          <p:cNvPicPr>
            <a:picLocks noChangeAspect="1" noChangeArrowheads="1"/>
          </p:cNvPicPr>
          <p:nvPr/>
        </p:nvPicPr>
        <p:blipFill>
          <a:blip r:embed="rId3"/>
          <a:srcRect/>
          <a:stretch>
            <a:fillRect/>
          </a:stretch>
        </p:blipFill>
        <p:spPr bwMode="auto">
          <a:xfrm>
            <a:off x="5357813" y="1071563"/>
            <a:ext cx="3643312" cy="3254375"/>
          </a:xfrm>
          <a:prstGeom prst="rect">
            <a:avLst/>
          </a:prstGeom>
          <a:noFill/>
          <a:ln w="9525">
            <a:noFill/>
            <a:miter lim="800000"/>
            <a:headEnd/>
            <a:tailEnd/>
          </a:ln>
        </p:spPr>
      </p:pic>
      <p:sp>
        <p:nvSpPr>
          <p:cNvPr id="20483" name="Title 1"/>
          <p:cNvSpPr>
            <a:spLocks noGrp="1"/>
          </p:cNvSpPr>
          <p:nvPr>
            <p:ph type="title"/>
          </p:nvPr>
        </p:nvSpPr>
        <p:spPr/>
        <p:txBody>
          <a:bodyPr/>
          <a:lstStyle/>
          <a:p>
            <a:r>
              <a:rPr lang="en-GB" smtClean="0"/>
              <a:t>Design Criteria</a:t>
            </a:r>
          </a:p>
        </p:txBody>
      </p:sp>
      <p:sp>
        <p:nvSpPr>
          <p:cNvPr id="20484" name="Content Placeholder 2"/>
          <p:cNvSpPr>
            <a:spLocks noGrp="1"/>
          </p:cNvSpPr>
          <p:nvPr>
            <p:ph idx="1"/>
          </p:nvPr>
        </p:nvSpPr>
        <p:spPr/>
        <p:txBody>
          <a:bodyPr/>
          <a:lstStyle/>
          <a:p>
            <a:r>
              <a:rPr lang="en-GB" dirty="0" smtClean="0"/>
              <a:t>Separation of Data and Algorithms</a:t>
            </a:r>
          </a:p>
          <a:p>
            <a:r>
              <a:rPr lang="en-GB" dirty="0" smtClean="0"/>
              <a:t>Encapsulated “User Code”</a:t>
            </a:r>
          </a:p>
          <a:p>
            <a:pPr lvl="1"/>
            <a:r>
              <a:rPr lang="en-GB" dirty="0" smtClean="0"/>
              <a:t>Algorithms</a:t>
            </a:r>
          </a:p>
          <a:p>
            <a:pPr lvl="1"/>
            <a:r>
              <a:rPr lang="en-GB" dirty="0" smtClean="0"/>
              <a:t>Workspaces</a:t>
            </a:r>
          </a:p>
          <a:p>
            <a:r>
              <a:rPr lang="en-GB" dirty="0" smtClean="0"/>
              <a:t>Use of well designed interfaces</a:t>
            </a:r>
          </a:p>
          <a:p>
            <a:r>
              <a:rPr lang="en-GB" dirty="0" smtClean="0"/>
              <a:t>Reuse of existing components</a:t>
            </a:r>
          </a:p>
          <a:p>
            <a:r>
              <a:rPr lang="en-GB" dirty="0" smtClean="0"/>
              <a:t>Careful memory management</a:t>
            </a:r>
          </a:p>
          <a:p>
            <a:pPr lvl="1"/>
            <a:r>
              <a:rPr lang="en-US" dirty="0" smtClean="0"/>
              <a:t>Graceful degradation</a:t>
            </a:r>
            <a:endParaRPr lang="en-GB" dirty="0" smtClean="0"/>
          </a:p>
          <a:p>
            <a:r>
              <a:rPr lang="en-US" dirty="0" smtClean="0"/>
              <a:t>Powerful, but easy to use scripting</a:t>
            </a:r>
          </a:p>
          <a:p>
            <a:pPr lvl="1"/>
            <a:r>
              <a:rPr lang="en-US" dirty="0" smtClean="0"/>
              <a:t>To build individual analysis chains from separate algorithms</a:t>
            </a:r>
            <a:endParaRPr lang="en-GB" dirty="0" smtClean="0"/>
          </a:p>
        </p:txBody>
      </p:sp>
      <p:pic>
        <p:nvPicPr>
          <p:cNvPr id="20485" name="Picture 6"/>
          <p:cNvPicPr>
            <a:picLocks noChangeAspect="1" noChangeArrowheads="1"/>
          </p:cNvPicPr>
          <p:nvPr/>
        </p:nvPicPr>
        <p:blipFill>
          <a:blip r:embed="rId4"/>
          <a:srcRect/>
          <a:stretch>
            <a:fillRect/>
          </a:stretch>
        </p:blipFill>
        <p:spPr bwMode="auto">
          <a:xfrm>
            <a:off x="2857500" y="5286375"/>
            <a:ext cx="1071563" cy="137318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32"/>
          <p:cNvSpPr>
            <a:spLocks noChangeArrowheads="1"/>
          </p:cNvSpPr>
          <p:nvPr/>
        </p:nvSpPr>
        <p:spPr bwMode="auto">
          <a:xfrm>
            <a:off x="1285875" y="5429250"/>
            <a:ext cx="1296988" cy="660400"/>
          </a:xfrm>
          <a:prstGeom prst="rect">
            <a:avLst/>
          </a:prstGeom>
          <a:ln>
            <a:headEnd/>
            <a:tailEnd/>
          </a:ln>
        </p:spPr>
        <p:style>
          <a:lnRef idx="2">
            <a:schemeClr val="accent6"/>
          </a:lnRef>
          <a:fillRef idx="1">
            <a:schemeClr val="lt1"/>
          </a:fillRef>
          <a:effectRef idx="0">
            <a:schemeClr val="accent6"/>
          </a:effectRef>
          <a:fontRef idx="minor">
            <a:schemeClr val="dk1"/>
          </a:fontRef>
        </p:style>
        <p:txBody>
          <a:bodyPr/>
          <a:lstStyle/>
          <a:p>
            <a:pPr algn="ctr">
              <a:defRPr/>
            </a:pPr>
            <a:r>
              <a:rPr lang="en-GB" sz="1200" b="0">
                <a:latin typeface="Times New Roman" pitchFamily="18" charset="0"/>
              </a:rPr>
              <a:t>Future Instrument specific UI</a:t>
            </a:r>
            <a:endParaRPr lang="en-GB" b="0"/>
          </a:p>
        </p:txBody>
      </p:sp>
      <p:sp>
        <p:nvSpPr>
          <p:cNvPr id="21507" name="Rectangle 2"/>
          <p:cNvSpPr>
            <a:spLocks noGrp="1" noChangeArrowheads="1"/>
          </p:cNvSpPr>
          <p:nvPr>
            <p:ph type="title"/>
          </p:nvPr>
        </p:nvSpPr>
        <p:spPr/>
        <p:txBody>
          <a:bodyPr/>
          <a:lstStyle/>
          <a:p>
            <a:pPr eaLnBrk="1" hangingPunct="1"/>
            <a:r>
              <a:rPr lang="en-GB" smtClean="0"/>
              <a:t>Architectural Design - Overview</a:t>
            </a:r>
          </a:p>
        </p:txBody>
      </p:sp>
      <p:sp>
        <p:nvSpPr>
          <p:cNvPr id="21508" name="AutoShape 23"/>
          <p:cNvSpPr>
            <a:spLocks noChangeAspect="1" noChangeArrowheads="1"/>
          </p:cNvSpPr>
          <p:nvPr/>
        </p:nvSpPr>
        <p:spPr bwMode="auto">
          <a:xfrm>
            <a:off x="1042988" y="1196975"/>
            <a:ext cx="7056437" cy="4097338"/>
          </a:xfrm>
          <a:prstGeom prst="rect">
            <a:avLst/>
          </a:prstGeom>
          <a:noFill/>
          <a:ln w="9525">
            <a:noFill/>
            <a:miter lim="800000"/>
            <a:headEnd/>
            <a:tailEnd/>
          </a:ln>
        </p:spPr>
        <p:txBody>
          <a:bodyPr/>
          <a:lstStyle/>
          <a:p>
            <a:endParaRPr lang="en-GB"/>
          </a:p>
        </p:txBody>
      </p:sp>
      <p:sp>
        <p:nvSpPr>
          <p:cNvPr id="196632" name="Oval 24"/>
          <p:cNvSpPr>
            <a:spLocks noChangeArrowheads="1"/>
          </p:cNvSpPr>
          <p:nvPr/>
        </p:nvSpPr>
        <p:spPr bwMode="auto">
          <a:xfrm>
            <a:off x="3071802" y="1571612"/>
            <a:ext cx="3359001" cy="3000396"/>
          </a:xfrm>
          <a:prstGeom prst="ellipse">
            <a:avLst/>
          </a:prstGeom>
          <a:gradFill flip="none" rotWithShape="1">
            <a:gsLst>
              <a:gs pos="0">
                <a:schemeClr val="accent5">
                  <a:shade val="30000"/>
                  <a:satMod val="115000"/>
                </a:schemeClr>
              </a:gs>
              <a:gs pos="50000">
                <a:schemeClr val="accent5">
                  <a:shade val="67500"/>
                  <a:satMod val="115000"/>
                </a:schemeClr>
              </a:gs>
              <a:gs pos="100000">
                <a:schemeClr val="accent5">
                  <a:shade val="100000"/>
                  <a:satMod val="115000"/>
                </a:schemeClr>
              </a:gs>
            </a:gsLst>
            <a:lin ang="2700000" scaled="1"/>
            <a:tileRect/>
          </a:gradFill>
          <a:ln w="9525">
            <a:noFill/>
            <a:round/>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lstStyle/>
          <a:p>
            <a:pPr algn="ctr">
              <a:defRPr/>
            </a:pPr>
            <a:r>
              <a:rPr lang="en-GB" sz="2000" b="0" dirty="0">
                <a:latin typeface="Times New Roman" pitchFamily="18" charset="0"/>
              </a:rPr>
              <a:t>Mantid Framework</a:t>
            </a:r>
            <a:endParaRPr lang="en-GB" sz="2000" b="0" dirty="0"/>
          </a:p>
        </p:txBody>
      </p:sp>
      <p:sp>
        <p:nvSpPr>
          <p:cNvPr id="196633" name="Rectangle 25"/>
          <p:cNvSpPr>
            <a:spLocks noChangeArrowheads="1"/>
          </p:cNvSpPr>
          <p:nvPr/>
        </p:nvSpPr>
        <p:spPr bwMode="auto">
          <a:xfrm>
            <a:off x="1189038" y="1460500"/>
            <a:ext cx="1296987" cy="825500"/>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a:lstStyle/>
          <a:p>
            <a:pPr algn="ctr">
              <a:defRPr/>
            </a:pPr>
            <a:r>
              <a:rPr lang="en-GB" sz="1200" b="0" dirty="0" err="1">
                <a:latin typeface="Times New Roman" pitchFamily="18" charset="0"/>
              </a:rPr>
              <a:t>MantidScript</a:t>
            </a:r>
            <a:endParaRPr lang="en-GB" sz="1200" b="0" dirty="0">
              <a:latin typeface="Times New Roman" pitchFamily="18" charset="0"/>
            </a:endParaRPr>
          </a:p>
          <a:p>
            <a:pPr algn="ctr">
              <a:defRPr/>
            </a:pPr>
            <a:r>
              <a:rPr lang="en-GB" sz="1200" b="0" dirty="0">
                <a:latin typeface="Times New Roman" pitchFamily="18" charset="0"/>
              </a:rPr>
              <a:t>Command line &amp; Scripting interface</a:t>
            </a:r>
            <a:endParaRPr lang="en-GB" b="0" dirty="0"/>
          </a:p>
        </p:txBody>
      </p:sp>
      <p:sp>
        <p:nvSpPr>
          <p:cNvPr id="196634" name="Rectangle 26"/>
          <p:cNvSpPr>
            <a:spLocks noChangeArrowheads="1"/>
          </p:cNvSpPr>
          <p:nvPr/>
        </p:nvSpPr>
        <p:spPr bwMode="auto">
          <a:xfrm>
            <a:off x="1189038" y="3386138"/>
            <a:ext cx="1296987" cy="658812"/>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a:lstStyle/>
          <a:p>
            <a:pPr algn="ctr">
              <a:defRPr/>
            </a:pPr>
            <a:r>
              <a:rPr lang="en-GB" sz="1200" b="0" dirty="0" err="1">
                <a:latin typeface="Times New Roman" pitchFamily="18" charset="0"/>
              </a:rPr>
              <a:t>MantidPlot</a:t>
            </a:r>
            <a:r>
              <a:rPr lang="en-GB" sz="1200" b="0" dirty="0">
                <a:latin typeface="Times New Roman" pitchFamily="18" charset="0"/>
              </a:rPr>
              <a:t> Graphing  and analysis</a:t>
            </a:r>
            <a:endParaRPr lang="en-GB" b="0" dirty="0"/>
          </a:p>
        </p:txBody>
      </p:sp>
      <p:sp>
        <p:nvSpPr>
          <p:cNvPr id="196635" name="AutoShape 27"/>
          <p:cNvSpPr>
            <a:spLocks noChangeArrowheads="1"/>
          </p:cNvSpPr>
          <p:nvPr/>
        </p:nvSpPr>
        <p:spPr bwMode="auto">
          <a:xfrm>
            <a:off x="7715250" y="1782763"/>
            <a:ext cx="1168400" cy="1550987"/>
          </a:xfrm>
          <a:prstGeom prst="can">
            <a:avLst>
              <a:gd name="adj" fmla="val 33186"/>
            </a:avLst>
          </a:prstGeom>
          <a:ln>
            <a:headEnd/>
            <a:tailEnd/>
          </a:ln>
        </p:spPr>
        <p:style>
          <a:lnRef idx="1">
            <a:schemeClr val="accent5"/>
          </a:lnRef>
          <a:fillRef idx="2">
            <a:schemeClr val="accent5"/>
          </a:fillRef>
          <a:effectRef idx="1">
            <a:schemeClr val="accent5"/>
          </a:effectRef>
          <a:fontRef idx="minor">
            <a:schemeClr val="dk1"/>
          </a:fontRef>
        </p:style>
        <p:txBody>
          <a:bodyPr/>
          <a:lstStyle/>
          <a:p>
            <a:pPr algn="ctr">
              <a:defRPr/>
            </a:pPr>
            <a:r>
              <a:rPr lang="en-GB" sz="1200" b="0">
                <a:latin typeface="Times New Roman" pitchFamily="18" charset="0"/>
              </a:rPr>
              <a:t>RAW data files</a:t>
            </a:r>
            <a:endParaRPr lang="en-GB" b="0"/>
          </a:p>
        </p:txBody>
      </p:sp>
      <p:sp>
        <p:nvSpPr>
          <p:cNvPr id="196636" name="AutoShape 28"/>
          <p:cNvSpPr>
            <a:spLocks noChangeArrowheads="1"/>
          </p:cNvSpPr>
          <p:nvPr/>
        </p:nvSpPr>
        <p:spPr bwMode="auto">
          <a:xfrm>
            <a:off x="7715250" y="3500438"/>
            <a:ext cx="1168400" cy="1552575"/>
          </a:xfrm>
          <a:prstGeom prst="can">
            <a:avLst>
              <a:gd name="adj" fmla="val 33220"/>
            </a:avLst>
          </a:prstGeom>
          <a:ln>
            <a:headEnd/>
            <a:tailEnd/>
          </a:ln>
        </p:spPr>
        <p:style>
          <a:lnRef idx="1">
            <a:schemeClr val="accent5"/>
          </a:lnRef>
          <a:fillRef idx="2">
            <a:schemeClr val="accent5"/>
          </a:fillRef>
          <a:effectRef idx="1">
            <a:schemeClr val="accent5"/>
          </a:effectRef>
          <a:fontRef idx="minor">
            <a:schemeClr val="dk1"/>
          </a:fontRef>
        </p:style>
        <p:txBody>
          <a:bodyPr/>
          <a:lstStyle/>
          <a:p>
            <a:pPr algn="ctr">
              <a:defRPr/>
            </a:pPr>
            <a:r>
              <a:rPr lang="en-GB" sz="1200" b="0" dirty="0">
                <a:latin typeface="Times New Roman" pitchFamily="18" charset="0"/>
              </a:rPr>
              <a:t>NEXUS data files</a:t>
            </a:r>
            <a:endParaRPr lang="en-GB" b="0" dirty="0"/>
          </a:p>
        </p:txBody>
      </p:sp>
      <p:sp>
        <p:nvSpPr>
          <p:cNvPr id="21516" name="Line 29"/>
          <p:cNvSpPr>
            <a:spLocks noChangeShapeType="1"/>
          </p:cNvSpPr>
          <p:nvPr/>
        </p:nvSpPr>
        <p:spPr bwMode="auto">
          <a:xfrm flipH="1">
            <a:off x="6215063" y="2500313"/>
            <a:ext cx="1492250" cy="428625"/>
          </a:xfrm>
          <a:prstGeom prst="line">
            <a:avLst/>
          </a:prstGeom>
          <a:noFill/>
          <a:ln w="9525">
            <a:solidFill>
              <a:srgbClr val="000000"/>
            </a:solidFill>
            <a:round/>
            <a:headEnd/>
            <a:tailEnd type="triangle" w="med" len="med"/>
          </a:ln>
        </p:spPr>
        <p:txBody>
          <a:bodyPr/>
          <a:lstStyle/>
          <a:p>
            <a:endParaRPr lang="en-GB"/>
          </a:p>
        </p:txBody>
      </p:sp>
      <p:sp>
        <p:nvSpPr>
          <p:cNvPr id="21517" name="Line 30"/>
          <p:cNvSpPr>
            <a:spLocks noChangeShapeType="1"/>
          </p:cNvSpPr>
          <p:nvPr/>
        </p:nvSpPr>
        <p:spPr bwMode="auto">
          <a:xfrm flipH="1" flipV="1">
            <a:off x="6215063" y="3214688"/>
            <a:ext cx="1511300" cy="814387"/>
          </a:xfrm>
          <a:prstGeom prst="line">
            <a:avLst/>
          </a:prstGeom>
          <a:noFill/>
          <a:ln w="9525">
            <a:solidFill>
              <a:srgbClr val="000000"/>
            </a:solidFill>
            <a:round/>
            <a:headEnd type="triangle" w="med" len="med"/>
            <a:tailEnd type="triangle" w="med" len="med"/>
          </a:ln>
        </p:spPr>
        <p:txBody>
          <a:bodyPr/>
          <a:lstStyle/>
          <a:p>
            <a:endParaRPr lang="en-GB"/>
          </a:p>
        </p:txBody>
      </p:sp>
      <p:sp>
        <p:nvSpPr>
          <p:cNvPr id="21518" name="Line 31"/>
          <p:cNvSpPr>
            <a:spLocks noChangeShapeType="1"/>
          </p:cNvSpPr>
          <p:nvPr/>
        </p:nvSpPr>
        <p:spPr bwMode="auto">
          <a:xfrm>
            <a:off x="2476500" y="1771650"/>
            <a:ext cx="512763" cy="1011238"/>
          </a:xfrm>
          <a:prstGeom prst="line">
            <a:avLst/>
          </a:prstGeom>
          <a:noFill/>
          <a:ln w="9525">
            <a:solidFill>
              <a:srgbClr val="000000"/>
            </a:solidFill>
            <a:round/>
            <a:headEnd/>
            <a:tailEnd type="triangle" w="med" len="med"/>
          </a:ln>
        </p:spPr>
        <p:txBody>
          <a:bodyPr/>
          <a:lstStyle/>
          <a:p>
            <a:endParaRPr lang="en-GB"/>
          </a:p>
        </p:txBody>
      </p:sp>
      <p:sp>
        <p:nvSpPr>
          <p:cNvPr id="5135" name="Rectangle 32"/>
          <p:cNvSpPr>
            <a:spLocks noChangeArrowheads="1"/>
          </p:cNvSpPr>
          <p:nvPr/>
        </p:nvSpPr>
        <p:spPr bwMode="auto">
          <a:xfrm>
            <a:off x="1214438" y="5357813"/>
            <a:ext cx="1296987" cy="660400"/>
          </a:xfrm>
          <a:prstGeom prst="rect">
            <a:avLst/>
          </a:prstGeom>
          <a:ln>
            <a:headEnd/>
            <a:tailEnd/>
          </a:ln>
        </p:spPr>
        <p:style>
          <a:lnRef idx="2">
            <a:schemeClr val="accent6"/>
          </a:lnRef>
          <a:fillRef idx="1">
            <a:schemeClr val="lt1"/>
          </a:fillRef>
          <a:effectRef idx="0">
            <a:schemeClr val="accent6"/>
          </a:effectRef>
          <a:fontRef idx="minor">
            <a:schemeClr val="dk1"/>
          </a:fontRef>
        </p:style>
        <p:txBody>
          <a:bodyPr/>
          <a:lstStyle/>
          <a:p>
            <a:pPr algn="ctr">
              <a:defRPr/>
            </a:pPr>
            <a:r>
              <a:rPr lang="en-GB" sz="1200" b="0">
                <a:latin typeface="Times New Roman" pitchFamily="18" charset="0"/>
              </a:rPr>
              <a:t>Future Instrument specific UI</a:t>
            </a:r>
            <a:endParaRPr lang="en-GB" b="0"/>
          </a:p>
        </p:txBody>
      </p:sp>
      <p:sp>
        <p:nvSpPr>
          <p:cNvPr id="21520" name="Line 33"/>
          <p:cNvSpPr>
            <a:spLocks noChangeShapeType="1"/>
          </p:cNvSpPr>
          <p:nvPr/>
        </p:nvSpPr>
        <p:spPr bwMode="auto">
          <a:xfrm flipV="1">
            <a:off x="2503488" y="3155950"/>
            <a:ext cx="280987" cy="668338"/>
          </a:xfrm>
          <a:prstGeom prst="line">
            <a:avLst/>
          </a:prstGeom>
          <a:noFill/>
          <a:ln w="9525">
            <a:solidFill>
              <a:srgbClr val="000000"/>
            </a:solidFill>
            <a:round/>
            <a:headEnd type="triangle" w="med" len="med"/>
            <a:tailEnd type="triangle" w="med" len="med"/>
          </a:ln>
        </p:spPr>
        <p:txBody>
          <a:bodyPr/>
          <a:lstStyle/>
          <a:p>
            <a:endParaRPr lang="en-GB"/>
          </a:p>
        </p:txBody>
      </p:sp>
      <p:sp>
        <p:nvSpPr>
          <p:cNvPr id="21521" name="Line 34"/>
          <p:cNvSpPr>
            <a:spLocks noChangeShapeType="1"/>
          </p:cNvSpPr>
          <p:nvPr/>
        </p:nvSpPr>
        <p:spPr bwMode="auto">
          <a:xfrm flipV="1">
            <a:off x="2571750" y="3168650"/>
            <a:ext cx="358775" cy="2260600"/>
          </a:xfrm>
          <a:prstGeom prst="line">
            <a:avLst/>
          </a:prstGeom>
          <a:noFill/>
          <a:ln w="9525">
            <a:solidFill>
              <a:srgbClr val="000000"/>
            </a:solidFill>
            <a:round/>
            <a:headEnd/>
            <a:tailEnd type="triangle" w="med" len="med"/>
          </a:ln>
        </p:spPr>
        <p:txBody>
          <a:bodyPr/>
          <a:lstStyle/>
          <a:p>
            <a:endParaRPr lang="en-GB"/>
          </a:p>
        </p:txBody>
      </p:sp>
      <p:sp>
        <p:nvSpPr>
          <p:cNvPr id="196643" name="AutoShape 35"/>
          <p:cNvSpPr>
            <a:spLocks noChangeArrowheads="1"/>
          </p:cNvSpPr>
          <p:nvPr/>
        </p:nvSpPr>
        <p:spPr bwMode="auto">
          <a:xfrm>
            <a:off x="6286500" y="4357688"/>
            <a:ext cx="1168400" cy="1189037"/>
          </a:xfrm>
          <a:prstGeom prst="can">
            <a:avLst>
              <a:gd name="adj" fmla="val 25442"/>
            </a:avLst>
          </a:prstGeom>
          <a:ln>
            <a:headEnd/>
            <a:tailEnd/>
          </a:ln>
        </p:spPr>
        <p:style>
          <a:lnRef idx="1">
            <a:schemeClr val="accent5"/>
          </a:lnRef>
          <a:fillRef idx="2">
            <a:schemeClr val="accent5"/>
          </a:fillRef>
          <a:effectRef idx="1">
            <a:schemeClr val="accent5"/>
          </a:effectRef>
          <a:fontRef idx="minor">
            <a:schemeClr val="dk1"/>
          </a:fontRef>
        </p:style>
        <p:txBody>
          <a:bodyPr/>
          <a:lstStyle/>
          <a:p>
            <a:pPr algn="ctr">
              <a:defRPr/>
            </a:pPr>
            <a:r>
              <a:rPr lang="en-GB" sz="1200" b="0" dirty="0">
                <a:latin typeface="Times New Roman" pitchFamily="18" charset="0"/>
              </a:rPr>
              <a:t>Instrument log files</a:t>
            </a:r>
            <a:endParaRPr lang="en-GB" b="0" dirty="0"/>
          </a:p>
        </p:txBody>
      </p:sp>
      <p:sp>
        <p:nvSpPr>
          <p:cNvPr id="21523" name="Line 36"/>
          <p:cNvSpPr>
            <a:spLocks noChangeShapeType="1"/>
          </p:cNvSpPr>
          <p:nvPr/>
        </p:nvSpPr>
        <p:spPr bwMode="auto">
          <a:xfrm flipH="1">
            <a:off x="6143625" y="2357438"/>
            <a:ext cx="406400" cy="428625"/>
          </a:xfrm>
          <a:prstGeom prst="line">
            <a:avLst/>
          </a:prstGeom>
          <a:noFill/>
          <a:ln w="9525">
            <a:solidFill>
              <a:srgbClr val="000000"/>
            </a:solidFill>
            <a:round/>
            <a:headEnd/>
            <a:tailEnd type="triangle" w="med" len="med"/>
          </a:ln>
        </p:spPr>
        <p:txBody>
          <a:bodyPr/>
          <a:lstStyle/>
          <a:p>
            <a:endParaRPr lang="en-GB"/>
          </a:p>
        </p:txBody>
      </p:sp>
      <p:sp>
        <p:nvSpPr>
          <p:cNvPr id="196645" name="Rectangle 37"/>
          <p:cNvSpPr>
            <a:spLocks noChangeArrowheads="1"/>
          </p:cNvSpPr>
          <p:nvPr/>
        </p:nvSpPr>
        <p:spPr bwMode="auto">
          <a:xfrm>
            <a:off x="2746375" y="2782888"/>
            <a:ext cx="568325" cy="395287"/>
          </a:xfrm>
          <a:prstGeom prst="rect">
            <a:avLst/>
          </a:prstGeom>
          <a:gradFill flip="none" rotWithShape="1">
            <a:gsLst>
              <a:gs pos="0">
                <a:schemeClr val="accent5">
                  <a:shade val="30000"/>
                  <a:satMod val="115000"/>
                </a:schemeClr>
              </a:gs>
              <a:gs pos="50000">
                <a:schemeClr val="accent5">
                  <a:shade val="67500"/>
                  <a:satMod val="115000"/>
                </a:schemeClr>
              </a:gs>
              <a:gs pos="100000">
                <a:schemeClr val="accent5">
                  <a:shade val="100000"/>
                  <a:satMod val="115000"/>
                </a:schemeClr>
              </a:gs>
            </a:gsLst>
            <a:lin ang="2700000" scaled="1"/>
            <a:tileRect/>
          </a:gradFill>
          <a:ln w="9525">
            <a:solidFill>
              <a:srgbClr val="000000"/>
            </a:solidFill>
            <a:miter lim="800000"/>
            <a:headEnd/>
            <a:tailEnd/>
          </a:ln>
        </p:spPr>
        <p:txBody>
          <a:bodyPr/>
          <a:lstStyle/>
          <a:p>
            <a:pPr>
              <a:defRPr/>
            </a:pPr>
            <a:r>
              <a:rPr lang="en-GB" sz="1200" b="0" dirty="0">
                <a:latin typeface="Times New Roman" pitchFamily="18" charset="0"/>
              </a:rPr>
              <a:t>API</a:t>
            </a:r>
            <a:endParaRPr lang="en-GB" b="0" dirty="0"/>
          </a:p>
        </p:txBody>
      </p:sp>
      <p:sp>
        <p:nvSpPr>
          <p:cNvPr id="196646" name="Rectangle 38"/>
          <p:cNvSpPr>
            <a:spLocks noChangeArrowheads="1"/>
          </p:cNvSpPr>
          <p:nvPr/>
        </p:nvSpPr>
        <p:spPr bwMode="auto">
          <a:xfrm>
            <a:off x="4929188" y="2786063"/>
            <a:ext cx="1285875" cy="642937"/>
          </a:xfrm>
          <a:prstGeom prst="rect">
            <a:avLst/>
          </a:prstGeom>
          <a:gradFill flip="none" rotWithShape="1">
            <a:gsLst>
              <a:gs pos="0">
                <a:schemeClr val="accent5">
                  <a:shade val="30000"/>
                  <a:satMod val="115000"/>
                </a:schemeClr>
              </a:gs>
              <a:gs pos="50000">
                <a:schemeClr val="accent5">
                  <a:shade val="67500"/>
                  <a:satMod val="115000"/>
                </a:schemeClr>
              </a:gs>
              <a:gs pos="100000">
                <a:schemeClr val="accent5">
                  <a:shade val="100000"/>
                  <a:satMod val="115000"/>
                </a:schemeClr>
              </a:gs>
            </a:gsLst>
            <a:lin ang="2700000" scaled="1"/>
            <a:tileRect/>
          </a:gradFill>
          <a:ln w="9525">
            <a:solidFill>
              <a:srgbClr val="000000"/>
            </a:solidFill>
            <a:miter lim="800000"/>
            <a:headEnd/>
            <a:tailEnd/>
          </a:ln>
          <a:effectLst>
            <a:outerShdw blurRad="50800" dist="38100" dir="2700000" algn="tl" rotWithShape="0">
              <a:prstClr val="black">
                <a:alpha val="40000"/>
              </a:prstClr>
            </a:outerShdw>
          </a:effectLst>
        </p:spPr>
        <p:txBody>
          <a:bodyPr/>
          <a:lstStyle/>
          <a:p>
            <a:pPr algn="ctr">
              <a:defRPr/>
            </a:pPr>
            <a:r>
              <a:rPr lang="en-GB" b="0" dirty="0">
                <a:latin typeface="Times New Roman" pitchFamily="18" charset="0"/>
              </a:rPr>
              <a:t>Workspaces</a:t>
            </a:r>
            <a:endParaRPr lang="en-GB" sz="2800" b="0" dirty="0"/>
          </a:p>
        </p:txBody>
      </p:sp>
      <p:sp>
        <p:nvSpPr>
          <p:cNvPr id="5143" name="Rectangle 58"/>
          <p:cNvSpPr>
            <a:spLocks noChangeArrowheads="1"/>
          </p:cNvSpPr>
          <p:nvPr/>
        </p:nvSpPr>
        <p:spPr bwMode="auto">
          <a:xfrm>
            <a:off x="1187450" y="4365625"/>
            <a:ext cx="1296988" cy="660400"/>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a:lstStyle/>
          <a:p>
            <a:pPr algn="ctr">
              <a:defRPr/>
            </a:pPr>
            <a:r>
              <a:rPr lang="en-GB" sz="1200" b="0">
                <a:latin typeface="Times New Roman" pitchFamily="18" charset="0"/>
              </a:rPr>
              <a:t>Matlab Interface</a:t>
            </a:r>
            <a:endParaRPr lang="en-GB" b="0"/>
          </a:p>
        </p:txBody>
      </p:sp>
      <p:sp>
        <p:nvSpPr>
          <p:cNvPr id="21527" name="Line 59"/>
          <p:cNvSpPr>
            <a:spLocks noChangeShapeType="1"/>
          </p:cNvSpPr>
          <p:nvPr/>
        </p:nvSpPr>
        <p:spPr bwMode="auto">
          <a:xfrm flipV="1">
            <a:off x="2484438" y="3141663"/>
            <a:ext cx="373062" cy="1511300"/>
          </a:xfrm>
          <a:prstGeom prst="line">
            <a:avLst/>
          </a:prstGeom>
          <a:noFill/>
          <a:ln w="9525">
            <a:solidFill>
              <a:srgbClr val="000000"/>
            </a:solidFill>
            <a:round/>
            <a:headEnd/>
            <a:tailEnd type="triangle" w="med" len="med"/>
          </a:ln>
        </p:spPr>
        <p:txBody>
          <a:bodyPr/>
          <a:lstStyle/>
          <a:p>
            <a:endParaRPr lang="en-GB"/>
          </a:p>
        </p:txBody>
      </p:sp>
      <p:sp>
        <p:nvSpPr>
          <p:cNvPr id="21528" name="Line 61"/>
          <p:cNvSpPr>
            <a:spLocks noChangeShapeType="1"/>
          </p:cNvSpPr>
          <p:nvPr/>
        </p:nvSpPr>
        <p:spPr bwMode="auto">
          <a:xfrm flipH="1" flipV="1">
            <a:off x="6215063" y="3286125"/>
            <a:ext cx="720725" cy="1150938"/>
          </a:xfrm>
          <a:prstGeom prst="line">
            <a:avLst/>
          </a:prstGeom>
          <a:noFill/>
          <a:ln w="9525">
            <a:solidFill>
              <a:srgbClr val="000000"/>
            </a:solidFill>
            <a:round/>
            <a:headEnd type="triangle" w="med" len="med"/>
            <a:tailEnd type="triangle" w="med" len="med"/>
          </a:ln>
        </p:spPr>
        <p:txBody>
          <a:bodyPr/>
          <a:lstStyle/>
          <a:p>
            <a:endParaRPr lang="en-GB"/>
          </a:p>
        </p:txBody>
      </p:sp>
      <p:sp>
        <p:nvSpPr>
          <p:cNvPr id="25" name="Rectangle 38"/>
          <p:cNvSpPr>
            <a:spLocks noChangeArrowheads="1"/>
          </p:cNvSpPr>
          <p:nvPr/>
        </p:nvSpPr>
        <p:spPr bwMode="auto">
          <a:xfrm>
            <a:off x="3429000" y="2786063"/>
            <a:ext cx="1285875" cy="642937"/>
          </a:xfrm>
          <a:prstGeom prst="rect">
            <a:avLst/>
          </a:prstGeom>
          <a:gradFill flip="none" rotWithShape="1">
            <a:gsLst>
              <a:gs pos="0">
                <a:schemeClr val="accent5">
                  <a:shade val="30000"/>
                  <a:satMod val="115000"/>
                </a:schemeClr>
              </a:gs>
              <a:gs pos="50000">
                <a:schemeClr val="accent5">
                  <a:shade val="67500"/>
                  <a:satMod val="115000"/>
                </a:schemeClr>
              </a:gs>
              <a:gs pos="100000">
                <a:schemeClr val="accent5">
                  <a:shade val="100000"/>
                  <a:satMod val="115000"/>
                </a:schemeClr>
              </a:gs>
            </a:gsLst>
            <a:lin ang="2700000" scaled="1"/>
            <a:tileRect/>
          </a:gradFill>
          <a:ln w="9525">
            <a:solidFill>
              <a:srgbClr val="000000"/>
            </a:solidFill>
            <a:miter lim="800000"/>
            <a:headEnd/>
            <a:tailEnd/>
          </a:ln>
          <a:effectLst>
            <a:outerShdw blurRad="50800" dist="38100" dir="2700000" algn="tl" rotWithShape="0">
              <a:prstClr val="black">
                <a:alpha val="40000"/>
              </a:prstClr>
            </a:outerShdw>
          </a:effectLst>
        </p:spPr>
        <p:txBody>
          <a:bodyPr/>
          <a:lstStyle/>
          <a:p>
            <a:pPr algn="ctr">
              <a:defRPr/>
            </a:pPr>
            <a:r>
              <a:rPr lang="en-GB" b="0" dirty="0">
                <a:latin typeface="Times New Roman" pitchFamily="18" charset="0"/>
              </a:rPr>
              <a:t>Algorithms</a:t>
            </a:r>
            <a:endParaRPr lang="en-GB" sz="2800" b="0" dirty="0"/>
          </a:p>
        </p:txBody>
      </p:sp>
      <p:grpSp>
        <p:nvGrpSpPr>
          <p:cNvPr id="21530" name="Group 37"/>
          <p:cNvGrpSpPr>
            <a:grpSpLocks/>
          </p:cNvGrpSpPr>
          <p:nvPr/>
        </p:nvGrpSpPr>
        <p:grpSpPr bwMode="auto">
          <a:xfrm>
            <a:off x="3357563" y="3286125"/>
            <a:ext cx="1390650" cy="720725"/>
            <a:chOff x="2928926" y="5072074"/>
            <a:chExt cx="1389980" cy="720095"/>
          </a:xfrm>
        </p:grpSpPr>
        <p:grpSp>
          <p:nvGrpSpPr>
            <p:cNvPr id="3" name="Group 36"/>
            <p:cNvGrpSpPr/>
            <p:nvPr/>
          </p:nvGrpSpPr>
          <p:grpSpPr>
            <a:xfrm>
              <a:off x="2928926" y="5072074"/>
              <a:ext cx="1389980" cy="720095"/>
              <a:chOff x="3000364" y="5000636"/>
              <a:chExt cx="1389980" cy="720095"/>
            </a:xfrm>
            <a:effectLst>
              <a:outerShdw blurRad="50800" dist="50800" dir="5400000" algn="ctr" rotWithShape="0">
                <a:srgbClr val="000000">
                  <a:alpha val="79000"/>
                </a:srgbClr>
              </a:outerShdw>
            </a:effectLst>
          </p:grpSpPr>
          <p:pic>
            <p:nvPicPr>
              <p:cNvPr id="35" name="Picture 34" descr="jigsaw.png"/>
              <p:cNvPicPr>
                <a:picLocks noChangeAspect="1"/>
              </p:cNvPicPr>
              <p:nvPr/>
            </p:nvPicPr>
            <p:blipFill>
              <a:blip r:embed="rId3" cstate="email">
                <a:duotone>
                  <a:prstClr val="black"/>
                  <a:schemeClr val="accent1">
                    <a:tint val="45000"/>
                    <a:satMod val="400000"/>
                  </a:schemeClr>
                </a:duotone>
                <a:lum bright="-4000"/>
              </a:blip>
              <a:stretch>
                <a:fillRect/>
              </a:stretch>
            </p:blipFill>
            <p:spPr>
              <a:xfrm>
                <a:off x="3000364" y="5000636"/>
                <a:ext cx="857256" cy="720095"/>
              </a:xfrm>
              <a:prstGeom prst="rect">
                <a:avLst/>
              </a:prstGeom>
              <a:ln>
                <a:noFill/>
              </a:ln>
            </p:spPr>
          </p:pic>
          <p:pic>
            <p:nvPicPr>
              <p:cNvPr id="36" name="Picture 35" descr="jigsaw.png"/>
              <p:cNvPicPr>
                <a:picLocks noChangeAspect="1"/>
              </p:cNvPicPr>
              <p:nvPr/>
            </p:nvPicPr>
            <p:blipFill>
              <a:blip r:embed="rId3" cstate="email">
                <a:duotone>
                  <a:prstClr val="black"/>
                  <a:schemeClr val="accent1">
                    <a:tint val="45000"/>
                    <a:satMod val="400000"/>
                  </a:schemeClr>
                </a:duotone>
                <a:lum bright="-4000"/>
              </a:blip>
              <a:stretch>
                <a:fillRect/>
              </a:stretch>
            </p:blipFill>
            <p:spPr>
              <a:xfrm>
                <a:off x="3533088" y="5000636"/>
                <a:ext cx="857256" cy="720095"/>
              </a:xfrm>
              <a:prstGeom prst="rect">
                <a:avLst/>
              </a:prstGeom>
              <a:ln>
                <a:noFill/>
              </a:ln>
            </p:spPr>
          </p:pic>
        </p:grpSp>
        <p:sp>
          <p:nvSpPr>
            <p:cNvPr id="26" name="Rectangle 39"/>
            <p:cNvSpPr>
              <a:spLocks noChangeArrowheads="1"/>
            </p:cNvSpPr>
            <p:nvPr/>
          </p:nvSpPr>
          <p:spPr bwMode="auto">
            <a:xfrm>
              <a:off x="2928926" y="5357574"/>
              <a:ext cx="1285255" cy="285500"/>
            </a:xfrm>
            <a:prstGeom prst="rect">
              <a:avLst/>
            </a:prstGeom>
            <a:noFill/>
            <a:ln>
              <a:noFill/>
              <a:headEnd/>
              <a:tailEnd/>
            </a:ln>
          </p:spPr>
          <p:style>
            <a:lnRef idx="2">
              <a:schemeClr val="accent3"/>
            </a:lnRef>
            <a:fillRef idx="1">
              <a:schemeClr val="lt1"/>
            </a:fillRef>
            <a:effectRef idx="0">
              <a:schemeClr val="accent3"/>
            </a:effectRef>
            <a:fontRef idx="minor">
              <a:schemeClr val="dk1"/>
            </a:fontRef>
          </p:style>
          <p:txBody>
            <a:bodyPr/>
            <a:lstStyle/>
            <a:p>
              <a:pPr algn="ctr">
                <a:defRPr/>
              </a:pPr>
              <a:r>
                <a:rPr lang="en-GB" sz="1200" b="0" dirty="0">
                  <a:latin typeface="Times New Roman" pitchFamily="18" charset="0"/>
                </a:rPr>
                <a:t>User Defined</a:t>
              </a:r>
              <a:endParaRPr lang="en-GB" b="0" dirty="0"/>
            </a:p>
          </p:txBody>
        </p:sp>
      </p:grpSp>
      <p:grpSp>
        <p:nvGrpSpPr>
          <p:cNvPr id="21531" name="Group 38"/>
          <p:cNvGrpSpPr>
            <a:grpSpLocks/>
          </p:cNvGrpSpPr>
          <p:nvPr/>
        </p:nvGrpSpPr>
        <p:grpSpPr bwMode="auto">
          <a:xfrm>
            <a:off x="4786313" y="3286125"/>
            <a:ext cx="1390650" cy="720725"/>
            <a:chOff x="2928926" y="5072074"/>
            <a:chExt cx="1389980" cy="720095"/>
          </a:xfrm>
        </p:grpSpPr>
        <p:grpSp>
          <p:nvGrpSpPr>
            <p:cNvPr id="5" name="Group 36"/>
            <p:cNvGrpSpPr/>
            <p:nvPr/>
          </p:nvGrpSpPr>
          <p:grpSpPr>
            <a:xfrm>
              <a:off x="2928926" y="5072074"/>
              <a:ext cx="1389980" cy="720095"/>
              <a:chOff x="3000364" y="5000636"/>
              <a:chExt cx="1389980" cy="720095"/>
            </a:xfrm>
            <a:effectLst>
              <a:outerShdw blurRad="50800" dist="50800" dir="5400000" algn="ctr" rotWithShape="0">
                <a:srgbClr val="000000">
                  <a:alpha val="79000"/>
                </a:srgbClr>
              </a:outerShdw>
            </a:effectLst>
          </p:grpSpPr>
          <p:pic>
            <p:nvPicPr>
              <p:cNvPr id="42" name="Picture 41" descr="jigsaw.png"/>
              <p:cNvPicPr>
                <a:picLocks noChangeAspect="1"/>
              </p:cNvPicPr>
              <p:nvPr/>
            </p:nvPicPr>
            <p:blipFill>
              <a:blip r:embed="rId3" cstate="email">
                <a:duotone>
                  <a:prstClr val="black"/>
                  <a:schemeClr val="accent1">
                    <a:tint val="45000"/>
                    <a:satMod val="400000"/>
                  </a:schemeClr>
                </a:duotone>
                <a:lum bright="-4000"/>
              </a:blip>
              <a:stretch>
                <a:fillRect/>
              </a:stretch>
            </p:blipFill>
            <p:spPr>
              <a:xfrm>
                <a:off x="3000364" y="5000636"/>
                <a:ext cx="857256" cy="720095"/>
              </a:xfrm>
              <a:prstGeom prst="rect">
                <a:avLst/>
              </a:prstGeom>
              <a:ln>
                <a:noFill/>
              </a:ln>
            </p:spPr>
          </p:pic>
          <p:pic>
            <p:nvPicPr>
              <p:cNvPr id="43" name="Picture 42" descr="jigsaw.png"/>
              <p:cNvPicPr>
                <a:picLocks noChangeAspect="1"/>
              </p:cNvPicPr>
              <p:nvPr/>
            </p:nvPicPr>
            <p:blipFill>
              <a:blip r:embed="rId3" cstate="email">
                <a:duotone>
                  <a:prstClr val="black"/>
                  <a:schemeClr val="accent1">
                    <a:tint val="45000"/>
                    <a:satMod val="400000"/>
                  </a:schemeClr>
                </a:duotone>
                <a:lum bright="-4000"/>
              </a:blip>
              <a:stretch>
                <a:fillRect/>
              </a:stretch>
            </p:blipFill>
            <p:spPr>
              <a:xfrm>
                <a:off x="3533088" y="5000636"/>
                <a:ext cx="857256" cy="720095"/>
              </a:xfrm>
              <a:prstGeom prst="rect">
                <a:avLst/>
              </a:prstGeom>
              <a:ln>
                <a:noFill/>
              </a:ln>
            </p:spPr>
          </p:pic>
        </p:grpSp>
        <p:sp>
          <p:nvSpPr>
            <p:cNvPr id="41" name="Rectangle 39"/>
            <p:cNvSpPr>
              <a:spLocks noChangeArrowheads="1"/>
            </p:cNvSpPr>
            <p:nvPr/>
          </p:nvSpPr>
          <p:spPr bwMode="auto">
            <a:xfrm>
              <a:off x="2928926" y="5357574"/>
              <a:ext cx="1285255" cy="285500"/>
            </a:xfrm>
            <a:prstGeom prst="rect">
              <a:avLst/>
            </a:prstGeom>
            <a:noFill/>
            <a:ln>
              <a:noFill/>
              <a:headEnd/>
              <a:tailEnd/>
            </a:ln>
          </p:spPr>
          <p:style>
            <a:lnRef idx="2">
              <a:schemeClr val="accent3"/>
            </a:lnRef>
            <a:fillRef idx="1">
              <a:schemeClr val="lt1"/>
            </a:fillRef>
            <a:effectRef idx="0">
              <a:schemeClr val="accent3"/>
            </a:effectRef>
            <a:fontRef idx="minor">
              <a:schemeClr val="dk1"/>
            </a:fontRef>
          </p:style>
          <p:txBody>
            <a:bodyPr/>
            <a:lstStyle/>
            <a:p>
              <a:pPr algn="ctr">
                <a:defRPr/>
              </a:pPr>
              <a:r>
                <a:rPr lang="en-GB" sz="1200" b="0" dirty="0">
                  <a:latin typeface="Times New Roman" pitchFamily="18" charset="0"/>
                </a:rPr>
                <a:t>User Defined</a:t>
              </a:r>
              <a:endParaRPr lang="en-GB" b="0" dirty="0"/>
            </a:p>
          </p:txBody>
        </p:sp>
      </p:grpSp>
      <p:pic>
        <p:nvPicPr>
          <p:cNvPr id="21532" name="Picture 34" descr="http://product-image.tradeindia.com/00284660/b/0/PC-Micro-Based-Data-Acquisition-System.jpg"/>
          <p:cNvPicPr>
            <a:picLocks noChangeAspect="1" noChangeArrowheads="1"/>
          </p:cNvPicPr>
          <p:nvPr/>
        </p:nvPicPr>
        <p:blipFill>
          <a:blip r:embed="rId4" cstate="email"/>
          <a:srcRect/>
          <a:stretch>
            <a:fillRect/>
          </a:stretch>
        </p:blipFill>
        <p:spPr bwMode="auto">
          <a:xfrm>
            <a:off x="6500813" y="928688"/>
            <a:ext cx="661987" cy="1619250"/>
          </a:xfrm>
          <a:prstGeom prst="rect">
            <a:avLst/>
          </a:prstGeom>
          <a:noFill/>
          <a:ln w="9525">
            <a:noFill/>
            <a:miter lim="800000"/>
            <a:headEnd/>
            <a:tailEnd/>
          </a:ln>
        </p:spPr>
      </p:pic>
      <p:sp>
        <p:nvSpPr>
          <p:cNvPr id="21533" name="TextBox 36"/>
          <p:cNvSpPr txBox="1">
            <a:spLocks noChangeArrowheads="1"/>
          </p:cNvSpPr>
          <p:nvPr/>
        </p:nvSpPr>
        <p:spPr bwMode="auto">
          <a:xfrm>
            <a:off x="7072313" y="1000125"/>
            <a:ext cx="1100137" cy="523875"/>
          </a:xfrm>
          <a:prstGeom prst="rect">
            <a:avLst/>
          </a:prstGeom>
          <a:noFill/>
          <a:ln w="9525">
            <a:noFill/>
            <a:miter lim="800000"/>
            <a:headEnd/>
            <a:tailEnd/>
          </a:ln>
        </p:spPr>
        <p:txBody>
          <a:bodyPr wrap="none">
            <a:spAutoFit/>
          </a:bodyPr>
          <a:lstStyle/>
          <a:p>
            <a:r>
              <a:rPr lang="en-GB" sz="1400" b="0">
                <a:latin typeface="Times New Roman" pitchFamily="18" charset="0"/>
              </a:rPr>
              <a:t>DAE </a:t>
            </a:r>
            <a:br>
              <a:rPr lang="en-GB" sz="1400" b="0">
                <a:latin typeface="Times New Roman" pitchFamily="18" charset="0"/>
              </a:rPr>
            </a:br>
            <a:r>
              <a:rPr lang="en-GB" sz="1400" b="0">
                <a:latin typeface="Times New Roman" pitchFamily="18" charset="0"/>
              </a:rPr>
              <a:t>direct access</a:t>
            </a:r>
            <a:endParaRPr lang="en-GB" sz="1400" b="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06EC3818 Campus aerial view"/>
          <p:cNvPicPr>
            <a:picLocks noChangeAspect="1" noChangeArrowheads="1"/>
          </p:cNvPicPr>
          <p:nvPr/>
        </p:nvPicPr>
        <p:blipFill>
          <a:blip r:embed="rId3" cstate="email"/>
          <a:srcRect/>
          <a:stretch>
            <a:fillRect/>
          </a:stretch>
        </p:blipFill>
        <p:spPr bwMode="auto">
          <a:xfrm>
            <a:off x="972000" y="1386760"/>
            <a:ext cx="7200000" cy="4685446"/>
          </a:xfrm>
          <a:prstGeom prst="rect">
            <a:avLst/>
          </a:prstGeom>
          <a:noFill/>
        </p:spPr>
      </p:pic>
      <p:sp>
        <p:nvSpPr>
          <p:cNvPr id="5" name="TextBox 4"/>
          <p:cNvSpPr txBox="1"/>
          <p:nvPr/>
        </p:nvSpPr>
        <p:spPr>
          <a:xfrm>
            <a:off x="853739" y="6182045"/>
            <a:ext cx="7436523" cy="461665"/>
          </a:xfrm>
          <a:prstGeom prst="rect">
            <a:avLst/>
          </a:prstGeom>
          <a:noFill/>
        </p:spPr>
        <p:txBody>
          <a:bodyPr wrap="none" rtlCol="0">
            <a:spAutoFit/>
          </a:bodyPr>
          <a:lstStyle/>
          <a:p>
            <a:pPr algn="l" rtl="0" eaLnBrk="0" fontAlgn="base" hangingPunct="0">
              <a:spcBef>
                <a:spcPct val="0"/>
              </a:spcBef>
              <a:spcAft>
                <a:spcPct val="0"/>
              </a:spcAft>
            </a:pPr>
            <a:r>
              <a:rPr lang="en-GB" sz="2400" kern="1200" dirty="0">
                <a:solidFill>
                  <a:srgbClr val="333399"/>
                </a:solidFill>
                <a:latin typeface="Lucida Grande" pitchFamily="84" charset="0"/>
                <a:cs typeface="+mn-cs"/>
              </a:rPr>
              <a:t>ISIS Facility – Rutherford Appleton Laboratory 2000’s</a:t>
            </a:r>
          </a:p>
        </p:txBody>
      </p:sp>
    </p:spTree>
  </p:cSld>
  <p:clrMapOvr>
    <a:masterClrMapping/>
  </p:clrMapOvr>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4" descr="Instrument view of GEM.png"/>
          <p:cNvPicPr>
            <a:picLocks noChangeAspect="1"/>
          </p:cNvPicPr>
          <p:nvPr/>
        </p:nvPicPr>
        <p:blipFill>
          <a:blip r:embed="rId3" cstate="email"/>
          <a:srcRect/>
          <a:stretch>
            <a:fillRect/>
          </a:stretch>
        </p:blipFill>
        <p:spPr bwMode="auto">
          <a:xfrm>
            <a:off x="357188" y="3670300"/>
            <a:ext cx="4071937" cy="2549525"/>
          </a:xfrm>
          <a:prstGeom prst="rect">
            <a:avLst/>
          </a:prstGeom>
          <a:noFill/>
          <a:ln w="9525">
            <a:noFill/>
            <a:miter lim="800000"/>
            <a:headEnd/>
            <a:tailEnd/>
          </a:ln>
        </p:spPr>
      </p:pic>
      <p:sp>
        <p:nvSpPr>
          <p:cNvPr id="22531" name="Rectangle 2"/>
          <p:cNvSpPr>
            <a:spLocks noGrp="1" noChangeArrowheads="1"/>
          </p:cNvSpPr>
          <p:nvPr>
            <p:ph type="title"/>
          </p:nvPr>
        </p:nvSpPr>
        <p:spPr/>
        <p:txBody>
          <a:bodyPr/>
          <a:lstStyle/>
          <a:p>
            <a:pPr eaLnBrk="1" hangingPunct="1"/>
            <a:r>
              <a:rPr lang="en-GB" smtClean="0"/>
              <a:t>User Interfaces</a:t>
            </a:r>
          </a:p>
        </p:txBody>
      </p:sp>
      <p:sp>
        <p:nvSpPr>
          <p:cNvPr id="22532" name="Rectangle 3"/>
          <p:cNvSpPr>
            <a:spLocks noGrp="1" noChangeArrowheads="1"/>
          </p:cNvSpPr>
          <p:nvPr>
            <p:ph type="body" idx="1"/>
          </p:nvPr>
        </p:nvSpPr>
        <p:spPr>
          <a:xfrm>
            <a:off x="457200" y="1239838"/>
            <a:ext cx="3543300" cy="4205287"/>
          </a:xfrm>
        </p:spPr>
        <p:txBody>
          <a:bodyPr/>
          <a:lstStyle/>
          <a:p>
            <a:pPr eaLnBrk="1" hangingPunct="1"/>
            <a:r>
              <a:rPr lang="en-GB" smtClean="0"/>
              <a:t>Current Interfaces</a:t>
            </a:r>
          </a:p>
          <a:p>
            <a:pPr lvl="1" eaLnBrk="1" hangingPunct="1"/>
            <a:r>
              <a:rPr lang="en-GB" smtClean="0"/>
              <a:t>MantidPlot</a:t>
            </a:r>
          </a:p>
          <a:p>
            <a:pPr lvl="2" eaLnBrk="1" hangingPunct="1"/>
            <a:r>
              <a:rPr lang="en-GB" smtClean="0"/>
              <a:t>Data interaction and analysis</a:t>
            </a:r>
          </a:p>
          <a:p>
            <a:pPr lvl="2" eaLnBrk="1" hangingPunct="1"/>
            <a:r>
              <a:rPr lang="en-GB" smtClean="0"/>
              <a:t>Data visualization</a:t>
            </a:r>
          </a:p>
          <a:p>
            <a:pPr lvl="2" eaLnBrk="1" hangingPunct="1"/>
            <a:r>
              <a:rPr lang="en-GB" smtClean="0"/>
              <a:t>Instrument visualization</a:t>
            </a:r>
          </a:p>
        </p:txBody>
      </p:sp>
      <p:pic>
        <p:nvPicPr>
          <p:cNvPr id="22533" name="Picture 4" descr="C:\Documents and Settings\rrc79113\Desktop\MantidPlot.jpg"/>
          <p:cNvPicPr>
            <a:picLocks noChangeAspect="1" noChangeArrowheads="1"/>
          </p:cNvPicPr>
          <p:nvPr/>
        </p:nvPicPr>
        <p:blipFill>
          <a:blip r:embed="rId4" cstate="email"/>
          <a:srcRect/>
          <a:stretch>
            <a:fillRect/>
          </a:stretch>
        </p:blipFill>
        <p:spPr bwMode="auto">
          <a:xfrm>
            <a:off x="3786188" y="1357313"/>
            <a:ext cx="5357812" cy="416401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5" descr="Command Line scripting.png"/>
          <p:cNvPicPr>
            <a:picLocks noChangeAspect="1"/>
          </p:cNvPicPr>
          <p:nvPr/>
        </p:nvPicPr>
        <p:blipFill>
          <a:blip r:embed="rId3"/>
          <a:srcRect/>
          <a:stretch>
            <a:fillRect/>
          </a:stretch>
        </p:blipFill>
        <p:spPr bwMode="auto">
          <a:xfrm>
            <a:off x="500063" y="3563938"/>
            <a:ext cx="5286375" cy="2693987"/>
          </a:xfrm>
          <a:prstGeom prst="rect">
            <a:avLst/>
          </a:prstGeom>
          <a:noFill/>
          <a:ln w="9525">
            <a:noFill/>
            <a:miter lim="800000"/>
            <a:headEnd/>
            <a:tailEnd/>
          </a:ln>
        </p:spPr>
      </p:pic>
      <p:sp>
        <p:nvSpPr>
          <p:cNvPr id="23555" name="Rectangle 2"/>
          <p:cNvSpPr>
            <a:spLocks noGrp="1" noChangeArrowheads="1"/>
          </p:cNvSpPr>
          <p:nvPr>
            <p:ph type="title"/>
          </p:nvPr>
        </p:nvSpPr>
        <p:spPr/>
        <p:txBody>
          <a:bodyPr/>
          <a:lstStyle/>
          <a:p>
            <a:pPr eaLnBrk="1" hangingPunct="1"/>
            <a:r>
              <a:rPr lang="en-GB" smtClean="0"/>
              <a:t>User Interfaces</a:t>
            </a:r>
          </a:p>
        </p:txBody>
      </p:sp>
      <p:sp>
        <p:nvSpPr>
          <p:cNvPr id="23556" name="Rectangle 3"/>
          <p:cNvSpPr>
            <a:spLocks noGrp="1" noChangeArrowheads="1"/>
          </p:cNvSpPr>
          <p:nvPr>
            <p:ph type="body" idx="1"/>
          </p:nvPr>
        </p:nvSpPr>
        <p:spPr>
          <a:xfrm>
            <a:off x="457200" y="1239838"/>
            <a:ext cx="3543300" cy="4205287"/>
          </a:xfrm>
        </p:spPr>
        <p:txBody>
          <a:bodyPr/>
          <a:lstStyle/>
          <a:p>
            <a:pPr eaLnBrk="1" hangingPunct="1"/>
            <a:r>
              <a:rPr lang="en-GB" smtClean="0"/>
              <a:t>Current Interfaces</a:t>
            </a:r>
          </a:p>
          <a:p>
            <a:pPr lvl="1" eaLnBrk="1" hangingPunct="1"/>
            <a:r>
              <a:rPr lang="en-GB" smtClean="0"/>
              <a:t>Python</a:t>
            </a:r>
          </a:p>
          <a:p>
            <a:pPr lvl="2" eaLnBrk="1" hangingPunct="1"/>
            <a:r>
              <a:rPr lang="en-GB" smtClean="0"/>
              <a:t>Command line access and scripting </a:t>
            </a:r>
          </a:p>
          <a:p>
            <a:pPr lvl="2" eaLnBrk="1" hangingPunct="1"/>
            <a:r>
              <a:rPr lang="en-GB" smtClean="0"/>
              <a:t>Python scripting language</a:t>
            </a:r>
          </a:p>
        </p:txBody>
      </p:sp>
      <p:pic>
        <p:nvPicPr>
          <p:cNvPr id="23557" name="Picture 4" descr="Python Scripting within MantidPlot.png"/>
          <p:cNvPicPr>
            <a:picLocks noChangeAspect="1"/>
          </p:cNvPicPr>
          <p:nvPr/>
        </p:nvPicPr>
        <p:blipFill>
          <a:blip r:embed="rId4" cstate="email"/>
          <a:srcRect/>
          <a:stretch>
            <a:fillRect/>
          </a:stretch>
        </p:blipFill>
        <p:spPr bwMode="auto">
          <a:xfrm>
            <a:off x="3657600" y="1285875"/>
            <a:ext cx="5486400" cy="3429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pPr eaLnBrk="1" hangingPunct="1"/>
            <a:r>
              <a:rPr lang="en-GB" smtClean="0"/>
              <a:t>User Interfaces</a:t>
            </a:r>
          </a:p>
        </p:txBody>
      </p:sp>
      <p:sp>
        <p:nvSpPr>
          <p:cNvPr id="24579" name="Rectangle 3"/>
          <p:cNvSpPr>
            <a:spLocks noGrp="1" noChangeArrowheads="1"/>
          </p:cNvSpPr>
          <p:nvPr>
            <p:ph type="body" idx="1"/>
          </p:nvPr>
        </p:nvSpPr>
        <p:spPr>
          <a:xfrm>
            <a:off x="457200" y="1239838"/>
            <a:ext cx="3543300" cy="4205287"/>
          </a:xfrm>
        </p:spPr>
        <p:txBody>
          <a:bodyPr/>
          <a:lstStyle/>
          <a:p>
            <a:pPr eaLnBrk="1" hangingPunct="1"/>
            <a:r>
              <a:rPr lang="en-GB" smtClean="0"/>
              <a:t>Current Interfaces</a:t>
            </a:r>
          </a:p>
          <a:p>
            <a:pPr lvl="1" eaLnBrk="1" hangingPunct="1"/>
            <a:r>
              <a:rPr lang="en-GB" smtClean="0"/>
              <a:t>Matlab Interface</a:t>
            </a:r>
          </a:p>
          <a:p>
            <a:pPr lvl="2" eaLnBrk="1" hangingPunct="1"/>
            <a:r>
              <a:rPr lang="en-GB" smtClean="0"/>
              <a:t>Data interaction and analysis</a:t>
            </a:r>
          </a:p>
          <a:p>
            <a:pPr lvl="2" eaLnBrk="1" hangingPunct="1"/>
            <a:r>
              <a:rPr lang="en-GB" smtClean="0"/>
              <a:t>Further data manipulation and vizualization using Matlab</a:t>
            </a:r>
          </a:p>
        </p:txBody>
      </p:sp>
      <p:pic>
        <p:nvPicPr>
          <p:cNvPr id="24580" name="Picture 4" descr="Matlab POC"/>
          <p:cNvPicPr>
            <a:picLocks noChangeAspect="1" noChangeArrowheads="1"/>
          </p:cNvPicPr>
          <p:nvPr/>
        </p:nvPicPr>
        <p:blipFill>
          <a:blip r:embed="rId3" cstate="email"/>
          <a:srcRect/>
          <a:stretch>
            <a:fillRect/>
          </a:stretch>
        </p:blipFill>
        <p:spPr bwMode="auto">
          <a:xfrm>
            <a:off x="3802063" y="1071563"/>
            <a:ext cx="5341937" cy="400208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6" descr="Helmholtz-Zentrum Berlin für Materialien und Energie">
            <a:hlinkClick r:id="rId3" tooltip="Helmholtz-Zentrum Berlin für Materialien und Energie"/>
          </p:cNvPr>
          <p:cNvPicPr>
            <a:picLocks noChangeAspect="1" noChangeArrowheads="1"/>
          </p:cNvPicPr>
          <p:nvPr/>
        </p:nvPicPr>
        <p:blipFill>
          <a:blip r:embed="rId4"/>
          <a:srcRect/>
          <a:stretch>
            <a:fillRect/>
          </a:stretch>
        </p:blipFill>
        <p:spPr bwMode="auto">
          <a:xfrm>
            <a:off x="142875" y="4429125"/>
            <a:ext cx="2428875" cy="931863"/>
          </a:xfrm>
          <a:prstGeom prst="rect">
            <a:avLst/>
          </a:prstGeom>
          <a:noFill/>
          <a:ln w="9525">
            <a:noFill/>
            <a:miter lim="800000"/>
            <a:headEnd/>
            <a:tailEnd/>
          </a:ln>
        </p:spPr>
      </p:pic>
      <p:sp>
        <p:nvSpPr>
          <p:cNvPr id="11" name="Rounded Rectangle 10"/>
          <p:cNvSpPr/>
          <p:nvPr/>
        </p:nvSpPr>
        <p:spPr bwMode="auto">
          <a:xfrm>
            <a:off x="142875" y="3786188"/>
            <a:ext cx="2500313" cy="2071687"/>
          </a:xfrm>
          <a:prstGeom prst="roundRect">
            <a:avLst/>
          </a:prstGeom>
          <a:no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a:lstStyle/>
          <a:p>
            <a:pPr>
              <a:defRPr/>
            </a:pPr>
            <a:endParaRPr lang="en-GB">
              <a:solidFill>
                <a:schemeClr val="tx1"/>
              </a:solidFill>
            </a:endParaRPr>
          </a:p>
        </p:txBody>
      </p:sp>
      <p:sp>
        <p:nvSpPr>
          <p:cNvPr id="9" name="Rounded Rectangle 8"/>
          <p:cNvSpPr/>
          <p:nvPr/>
        </p:nvSpPr>
        <p:spPr bwMode="auto">
          <a:xfrm>
            <a:off x="2643188" y="3786188"/>
            <a:ext cx="4214812" cy="2071687"/>
          </a:xfrm>
          <a:prstGeom prst="roundRect">
            <a:avLst/>
          </a:prstGeom>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a:lstStyle/>
          <a:p>
            <a:pPr>
              <a:defRPr/>
            </a:pPr>
            <a:endParaRPr lang="en-GB">
              <a:solidFill>
                <a:schemeClr val="tx1"/>
              </a:solidFill>
            </a:endParaRPr>
          </a:p>
        </p:txBody>
      </p:sp>
      <p:sp>
        <p:nvSpPr>
          <p:cNvPr id="25605" name="Title 1"/>
          <p:cNvSpPr>
            <a:spLocks noGrp="1"/>
          </p:cNvSpPr>
          <p:nvPr>
            <p:ph type="title"/>
          </p:nvPr>
        </p:nvSpPr>
        <p:spPr/>
        <p:txBody>
          <a:bodyPr/>
          <a:lstStyle/>
          <a:p>
            <a:r>
              <a:rPr lang="en-US" smtClean="0"/>
              <a:t>Collaborations</a:t>
            </a:r>
            <a:endParaRPr lang="en-GB" smtClean="0"/>
          </a:p>
        </p:txBody>
      </p:sp>
      <p:pic>
        <p:nvPicPr>
          <p:cNvPr id="25606" name="Picture 2" descr="Tessella_Logo only 5K.gif"/>
          <p:cNvPicPr>
            <a:picLocks noChangeAspect="1"/>
          </p:cNvPicPr>
          <p:nvPr/>
        </p:nvPicPr>
        <p:blipFill>
          <a:blip r:embed="rId5"/>
          <a:srcRect/>
          <a:stretch>
            <a:fillRect/>
          </a:stretch>
        </p:blipFill>
        <p:spPr bwMode="auto">
          <a:xfrm>
            <a:off x="5000625" y="1071563"/>
            <a:ext cx="2686050" cy="1071562"/>
          </a:xfrm>
          <a:prstGeom prst="rect">
            <a:avLst/>
          </a:prstGeom>
          <a:noFill/>
          <a:ln w="9525">
            <a:noFill/>
            <a:miter lim="800000"/>
            <a:headEnd/>
            <a:tailEnd/>
          </a:ln>
        </p:spPr>
      </p:pic>
      <p:pic>
        <p:nvPicPr>
          <p:cNvPr id="25607" name="Picture 3" descr="ISIS Logo.gif"/>
          <p:cNvPicPr>
            <a:picLocks noChangeAspect="1"/>
          </p:cNvPicPr>
          <p:nvPr/>
        </p:nvPicPr>
        <p:blipFill>
          <a:blip r:embed="rId6"/>
          <a:srcRect/>
          <a:stretch>
            <a:fillRect/>
          </a:stretch>
        </p:blipFill>
        <p:spPr bwMode="auto">
          <a:xfrm>
            <a:off x="1500188" y="1143000"/>
            <a:ext cx="2203450" cy="976313"/>
          </a:xfrm>
          <a:prstGeom prst="rect">
            <a:avLst/>
          </a:prstGeom>
          <a:noFill/>
          <a:ln w="9525">
            <a:noFill/>
            <a:miter lim="800000"/>
            <a:headEnd/>
            <a:tailEnd/>
          </a:ln>
        </p:spPr>
      </p:pic>
      <p:pic>
        <p:nvPicPr>
          <p:cNvPr id="25608" name="Picture 4" descr="SNS_logo_words_trans_back.gif"/>
          <p:cNvPicPr>
            <a:picLocks noChangeAspect="1"/>
          </p:cNvPicPr>
          <p:nvPr/>
        </p:nvPicPr>
        <p:blipFill>
          <a:blip r:embed="rId7"/>
          <a:srcRect/>
          <a:stretch>
            <a:fillRect/>
          </a:stretch>
        </p:blipFill>
        <p:spPr bwMode="auto">
          <a:xfrm>
            <a:off x="3357563" y="2286000"/>
            <a:ext cx="1920875" cy="1285875"/>
          </a:xfrm>
          <a:prstGeom prst="rect">
            <a:avLst/>
          </a:prstGeom>
          <a:noFill/>
          <a:ln w="9525">
            <a:noFill/>
            <a:miter lim="800000"/>
            <a:headEnd/>
            <a:tailEnd/>
          </a:ln>
        </p:spPr>
      </p:pic>
      <p:pic>
        <p:nvPicPr>
          <p:cNvPr id="25609" name="Picture 2" descr="http://t0.gstatic.com/images?q=tbn:eXuARD888u017M:http://esg2006.obs.ujf-grenoble.fr/Illustrations/Logo-ILL.jpg">
            <a:hlinkClick r:id="rId8"/>
          </p:cNvPr>
          <p:cNvPicPr>
            <a:picLocks noChangeAspect="1" noChangeArrowheads="1"/>
          </p:cNvPicPr>
          <p:nvPr/>
        </p:nvPicPr>
        <p:blipFill>
          <a:blip r:embed="rId9"/>
          <a:srcRect/>
          <a:stretch>
            <a:fillRect/>
          </a:stretch>
        </p:blipFill>
        <p:spPr bwMode="auto">
          <a:xfrm>
            <a:off x="3500438" y="4500563"/>
            <a:ext cx="1076325" cy="962025"/>
          </a:xfrm>
          <a:prstGeom prst="rect">
            <a:avLst/>
          </a:prstGeom>
          <a:noFill/>
          <a:ln w="9525">
            <a:noFill/>
            <a:miter lim="800000"/>
            <a:headEnd/>
            <a:tailEnd/>
          </a:ln>
        </p:spPr>
      </p:pic>
      <p:pic>
        <p:nvPicPr>
          <p:cNvPr id="25610" name="Picture 4" descr="http://neutron.neutron-eu.net/FILES/ess_logo_rgb.jpg"/>
          <p:cNvPicPr>
            <a:picLocks noChangeAspect="1" noChangeArrowheads="1"/>
          </p:cNvPicPr>
          <p:nvPr/>
        </p:nvPicPr>
        <p:blipFill>
          <a:blip r:embed="rId10" cstate="email"/>
          <a:srcRect/>
          <a:stretch>
            <a:fillRect/>
          </a:stretch>
        </p:blipFill>
        <p:spPr bwMode="auto">
          <a:xfrm>
            <a:off x="4857750" y="4357688"/>
            <a:ext cx="1162050" cy="1162050"/>
          </a:xfrm>
          <a:prstGeom prst="rect">
            <a:avLst/>
          </a:prstGeom>
          <a:noFill/>
          <a:ln w="9525">
            <a:noFill/>
            <a:miter lim="800000"/>
            <a:headEnd/>
            <a:tailEnd/>
          </a:ln>
        </p:spPr>
      </p:pic>
      <p:sp>
        <p:nvSpPr>
          <p:cNvPr id="25611" name="TextBox 7"/>
          <p:cNvSpPr txBox="1">
            <a:spLocks noChangeArrowheads="1"/>
          </p:cNvSpPr>
          <p:nvPr/>
        </p:nvSpPr>
        <p:spPr bwMode="auto">
          <a:xfrm>
            <a:off x="2786063" y="3929063"/>
            <a:ext cx="3714750" cy="369887"/>
          </a:xfrm>
          <a:prstGeom prst="rect">
            <a:avLst/>
          </a:prstGeom>
          <a:noFill/>
          <a:ln w="9525">
            <a:noFill/>
            <a:miter lim="800000"/>
            <a:headEnd/>
            <a:tailEnd/>
          </a:ln>
        </p:spPr>
        <p:txBody>
          <a:bodyPr>
            <a:spAutoFit/>
          </a:bodyPr>
          <a:lstStyle/>
          <a:p>
            <a:r>
              <a:rPr lang="en-US"/>
              <a:t>Interest from</a:t>
            </a:r>
            <a:endParaRPr lang="en-GB"/>
          </a:p>
        </p:txBody>
      </p:sp>
      <p:sp>
        <p:nvSpPr>
          <p:cNvPr id="25612" name="TextBox 11"/>
          <p:cNvSpPr txBox="1">
            <a:spLocks noChangeArrowheads="1"/>
          </p:cNvSpPr>
          <p:nvPr/>
        </p:nvSpPr>
        <p:spPr bwMode="auto">
          <a:xfrm>
            <a:off x="214313" y="3929063"/>
            <a:ext cx="2357437" cy="369887"/>
          </a:xfrm>
          <a:prstGeom prst="rect">
            <a:avLst/>
          </a:prstGeom>
          <a:noFill/>
          <a:ln w="9525">
            <a:noFill/>
            <a:miter lim="800000"/>
            <a:headEnd/>
            <a:tailEnd/>
          </a:ln>
        </p:spPr>
        <p:txBody>
          <a:bodyPr>
            <a:spAutoFit/>
          </a:bodyPr>
          <a:lstStyle/>
          <a:p>
            <a:r>
              <a:rPr lang="en-US"/>
              <a:t>Also used at</a:t>
            </a:r>
            <a:endParaRPr lang="en-GB"/>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pPr eaLnBrk="1" hangingPunct="1"/>
            <a:r>
              <a:rPr lang="en-GB" smtClean="0"/>
              <a:t>Further Information</a:t>
            </a:r>
          </a:p>
        </p:txBody>
      </p:sp>
      <p:sp>
        <p:nvSpPr>
          <p:cNvPr id="26627" name="Rectangle 3"/>
          <p:cNvSpPr>
            <a:spLocks noGrp="1" noChangeArrowheads="1"/>
          </p:cNvSpPr>
          <p:nvPr>
            <p:ph type="body" idx="1"/>
          </p:nvPr>
        </p:nvSpPr>
        <p:spPr/>
        <p:txBody>
          <a:bodyPr/>
          <a:lstStyle/>
          <a:p>
            <a:pPr eaLnBrk="1" hangingPunct="1"/>
            <a:r>
              <a:rPr lang="en-GB" smtClean="0"/>
              <a:t>Mantid Project</a:t>
            </a:r>
          </a:p>
          <a:p>
            <a:pPr lvl="1" eaLnBrk="1" hangingPunct="1"/>
            <a:r>
              <a:rPr lang="en-GB" smtClean="0">
                <a:hlinkClick r:id="rId3"/>
              </a:rPr>
              <a:t>www.mantidproject.org</a:t>
            </a:r>
            <a:endParaRPr lang="en-GB" smtClean="0"/>
          </a:p>
          <a:p>
            <a:pPr eaLnBrk="1" hangingPunct="1"/>
            <a:r>
              <a:rPr lang="en-GB" smtClean="0"/>
              <a:t>Tessella</a:t>
            </a:r>
          </a:p>
          <a:p>
            <a:pPr lvl="1" eaLnBrk="1" hangingPunct="1"/>
            <a:r>
              <a:rPr lang="en-US" smtClean="0">
                <a:hlinkClick r:id="rId4"/>
              </a:rPr>
              <a:t>www.tessella.com</a:t>
            </a:r>
            <a:endParaRPr lang="en-GB" smtClean="0"/>
          </a:p>
          <a:p>
            <a:pPr eaLnBrk="1" hangingPunct="1"/>
            <a:r>
              <a:rPr lang="en-GB" smtClean="0"/>
              <a:t>ISIS pulsed muon and neutron source</a:t>
            </a:r>
          </a:p>
          <a:p>
            <a:pPr lvl="1" eaLnBrk="1" hangingPunct="1"/>
            <a:r>
              <a:rPr lang="en-GB" sz="1800" smtClean="0">
                <a:hlinkClick r:id="rId5"/>
              </a:rPr>
              <a:t>www.isis.rl.ac.uk</a:t>
            </a:r>
            <a:endParaRPr lang="en-GB" sz="1800" smtClean="0"/>
          </a:p>
          <a:p>
            <a:pPr eaLnBrk="1" hangingPunct="1"/>
            <a:r>
              <a:rPr lang="en-GB" smtClean="0"/>
              <a:t>SNS Spallation neutron source</a:t>
            </a:r>
          </a:p>
          <a:p>
            <a:pPr lvl="1" eaLnBrk="1" hangingPunct="1"/>
            <a:r>
              <a:rPr lang="en-GB" smtClean="0">
                <a:hlinkClick r:id="rId6"/>
              </a:rPr>
              <a:t>neutrons.ornl.gov</a:t>
            </a:r>
            <a:endParaRPr lang="en-GB" smtClean="0"/>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GB" dirty="0" smtClean="0"/>
              <a:t>Questions?</a:t>
            </a:r>
            <a:endParaRPr lang="en-GB" dirty="0"/>
          </a:p>
        </p:txBody>
      </p:sp>
      <p:sp>
        <p:nvSpPr>
          <p:cNvPr id="5" name="Subtitle 4"/>
          <p:cNvSpPr>
            <a:spLocks noGrp="1"/>
          </p:cNvSpPr>
          <p:nvPr>
            <p:ph type="subTitle" idx="1"/>
          </p:nvPr>
        </p:nvSpPr>
        <p:spPr/>
        <p:txBody>
          <a:bodyPr/>
          <a:lstStyle/>
          <a:p>
            <a:endParaRPr lang="en-GB"/>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5"/>
          <p:cNvGrpSpPr/>
          <p:nvPr/>
        </p:nvGrpSpPr>
        <p:grpSpPr>
          <a:xfrm>
            <a:off x="99667" y="1928802"/>
            <a:ext cx="8944680" cy="4500594"/>
            <a:chOff x="99667" y="1928802"/>
            <a:chExt cx="8944680" cy="4500594"/>
          </a:xfrm>
        </p:grpSpPr>
        <p:pic>
          <p:nvPicPr>
            <p:cNvPr id="6" name="Picture 2" descr="C:\Documents and Settings\rib76\My Documents\My_Docs\My Pictures\LET tank\09EC1111 ISIS TS2 build 24 Feb.jpg"/>
            <p:cNvPicPr>
              <a:picLocks noChangeAspect="1" noChangeArrowheads="1"/>
            </p:cNvPicPr>
            <p:nvPr/>
          </p:nvPicPr>
          <p:blipFill>
            <a:blip r:embed="rId3"/>
            <a:srcRect/>
            <a:stretch>
              <a:fillRect/>
            </a:stretch>
          </p:blipFill>
          <p:spPr bwMode="auto">
            <a:xfrm>
              <a:off x="99667" y="3286146"/>
              <a:ext cx="8944680" cy="3143250"/>
            </a:xfrm>
            <a:prstGeom prst="rect">
              <a:avLst/>
            </a:prstGeom>
            <a:noFill/>
            <a:ln w="9525">
              <a:noFill/>
              <a:miter lim="800000"/>
              <a:headEnd/>
              <a:tailEnd/>
            </a:ln>
          </p:spPr>
        </p:pic>
        <p:sp>
          <p:nvSpPr>
            <p:cNvPr id="9" name="TextBox 8"/>
            <p:cNvSpPr txBox="1"/>
            <p:nvPr/>
          </p:nvSpPr>
          <p:spPr>
            <a:xfrm>
              <a:off x="3286116" y="1928802"/>
              <a:ext cx="1502334" cy="461665"/>
            </a:xfrm>
            <a:prstGeom prst="rect">
              <a:avLst/>
            </a:prstGeom>
            <a:noFill/>
          </p:spPr>
          <p:txBody>
            <a:bodyPr wrap="none" rtlCol="0">
              <a:spAutoFit/>
            </a:bodyPr>
            <a:lstStyle/>
            <a:p>
              <a:pPr algn="l" rtl="0" eaLnBrk="0" fontAlgn="base" hangingPunct="0">
                <a:spcBef>
                  <a:spcPct val="0"/>
                </a:spcBef>
                <a:spcAft>
                  <a:spcPct val="0"/>
                </a:spcAft>
              </a:pPr>
              <a:r>
                <a:rPr lang="en-GB" sz="2400" kern="1200" dirty="0">
                  <a:solidFill>
                    <a:srgbClr val="333399"/>
                  </a:solidFill>
                  <a:latin typeface="Lucida Grande" pitchFamily="84" charset="0"/>
                  <a:cs typeface="+mn-cs"/>
                </a:rPr>
                <a:t>Detectors</a:t>
              </a:r>
            </a:p>
          </p:txBody>
        </p:sp>
        <p:cxnSp>
          <p:nvCxnSpPr>
            <p:cNvPr id="13" name="Straight Arrow Connector 12"/>
            <p:cNvCxnSpPr>
              <a:stCxn id="9" idx="2"/>
            </p:cNvCxnSpPr>
            <p:nvPr/>
          </p:nvCxnSpPr>
          <p:spPr bwMode="auto">
            <a:xfrm rot="16200000" flipH="1">
              <a:off x="2785243" y="3642506"/>
              <a:ext cx="2538731" cy="34651"/>
            </a:xfrm>
            <a:prstGeom prst="straightConnector1">
              <a:avLst/>
            </a:prstGeom>
            <a:solidFill>
              <a:schemeClr val="accent1"/>
            </a:solidFill>
            <a:ln w="38100" cap="flat" cmpd="sng" algn="ctr">
              <a:solidFill>
                <a:schemeClr val="accent6"/>
              </a:solidFill>
              <a:prstDash val="solid"/>
              <a:round/>
              <a:headEnd type="none" w="med" len="med"/>
              <a:tailEnd type="arrow"/>
            </a:ln>
            <a:effectLst/>
          </p:spPr>
        </p:cxnSp>
      </p:grpSp>
      <p:sp>
        <p:nvSpPr>
          <p:cNvPr id="8" name="TextBox 7"/>
          <p:cNvSpPr txBox="1"/>
          <p:nvPr/>
        </p:nvSpPr>
        <p:spPr>
          <a:xfrm>
            <a:off x="3286116" y="5357826"/>
            <a:ext cx="928694" cy="1015663"/>
          </a:xfrm>
          <a:prstGeom prst="rect">
            <a:avLst/>
          </a:prstGeom>
          <a:noFill/>
        </p:spPr>
        <p:txBody>
          <a:bodyPr wrap="square" rtlCol="0">
            <a:spAutoFit/>
          </a:bodyPr>
          <a:lstStyle/>
          <a:p>
            <a:pPr algn="l" rtl="0" eaLnBrk="0" fontAlgn="base" hangingPunct="0">
              <a:spcBef>
                <a:spcPct val="0"/>
              </a:spcBef>
              <a:spcAft>
                <a:spcPct val="0"/>
              </a:spcAft>
            </a:pPr>
            <a:r>
              <a:rPr lang="en-GB" sz="6000" kern="1200" dirty="0">
                <a:solidFill>
                  <a:srgbClr val="000000"/>
                </a:solidFill>
                <a:latin typeface="Lucida Grande" pitchFamily="84" charset="0"/>
                <a:cs typeface="+mn-cs"/>
                <a:sym typeface="Webdings"/>
              </a:rPr>
              <a:t></a:t>
            </a:r>
            <a:endParaRPr lang="en-GB" sz="6000" kern="1200" dirty="0">
              <a:solidFill>
                <a:srgbClr val="000000"/>
              </a:solidFill>
              <a:latin typeface="Lucida Grande" pitchFamily="84" charset="0"/>
              <a:cs typeface="+mn-cs"/>
            </a:endParaRPr>
          </a:p>
        </p:txBody>
      </p:sp>
      <p:grpSp>
        <p:nvGrpSpPr>
          <p:cNvPr id="3" name="Group 26"/>
          <p:cNvGrpSpPr/>
          <p:nvPr/>
        </p:nvGrpSpPr>
        <p:grpSpPr>
          <a:xfrm>
            <a:off x="214282" y="1571612"/>
            <a:ext cx="2394245" cy="1928825"/>
            <a:chOff x="214282" y="1571612"/>
            <a:chExt cx="2394245" cy="1928825"/>
          </a:xfrm>
        </p:grpSpPr>
        <p:sp>
          <p:nvSpPr>
            <p:cNvPr id="10" name="TextBox 9"/>
            <p:cNvSpPr txBox="1"/>
            <p:nvPr/>
          </p:nvSpPr>
          <p:spPr>
            <a:xfrm>
              <a:off x="214282" y="1571612"/>
              <a:ext cx="2394245" cy="461665"/>
            </a:xfrm>
            <a:prstGeom prst="rect">
              <a:avLst/>
            </a:prstGeom>
            <a:noFill/>
          </p:spPr>
          <p:txBody>
            <a:bodyPr wrap="none" rtlCol="0">
              <a:spAutoFit/>
            </a:bodyPr>
            <a:lstStyle/>
            <a:p>
              <a:pPr algn="l" rtl="0" eaLnBrk="0" fontAlgn="base" hangingPunct="0">
                <a:spcBef>
                  <a:spcPct val="0"/>
                </a:spcBef>
                <a:spcAft>
                  <a:spcPct val="0"/>
                </a:spcAft>
              </a:pPr>
              <a:r>
                <a:rPr lang="en-GB" sz="2400" kern="1200" dirty="0">
                  <a:solidFill>
                    <a:srgbClr val="333399"/>
                  </a:solidFill>
                  <a:latin typeface="Lucida Grande" pitchFamily="84" charset="0"/>
                  <a:cs typeface="+mn-cs"/>
                </a:rPr>
                <a:t>Data Acquisition</a:t>
              </a:r>
            </a:p>
          </p:txBody>
        </p:sp>
        <p:cxnSp>
          <p:nvCxnSpPr>
            <p:cNvPr id="12" name="Straight Arrow Connector 11"/>
            <p:cNvCxnSpPr>
              <a:stCxn id="10" idx="2"/>
            </p:cNvCxnSpPr>
            <p:nvPr/>
          </p:nvCxnSpPr>
          <p:spPr bwMode="auto">
            <a:xfrm rot="16200000" flipH="1">
              <a:off x="757924" y="2686757"/>
              <a:ext cx="1467161" cy="160199"/>
            </a:xfrm>
            <a:prstGeom prst="straightConnector1">
              <a:avLst/>
            </a:prstGeom>
            <a:solidFill>
              <a:schemeClr val="accent1"/>
            </a:solidFill>
            <a:ln w="38100" cap="flat" cmpd="sng" algn="ctr">
              <a:solidFill>
                <a:schemeClr val="accent6"/>
              </a:solidFill>
              <a:prstDash val="solid"/>
              <a:round/>
              <a:headEnd type="none" w="med" len="med"/>
              <a:tailEnd type="arrow"/>
            </a:ln>
            <a:effectLst/>
          </p:spPr>
        </p:cxnSp>
      </p:grpSp>
      <p:grpSp>
        <p:nvGrpSpPr>
          <p:cNvPr id="4" name="Group 16"/>
          <p:cNvGrpSpPr/>
          <p:nvPr/>
        </p:nvGrpSpPr>
        <p:grpSpPr>
          <a:xfrm>
            <a:off x="4429124" y="752757"/>
            <a:ext cx="4071966" cy="2461929"/>
            <a:chOff x="4429124" y="752757"/>
            <a:chExt cx="4071966" cy="2461929"/>
          </a:xfrm>
        </p:grpSpPr>
        <p:pic>
          <p:nvPicPr>
            <p:cNvPr id="16" name="Picture 11"/>
            <p:cNvPicPr>
              <a:picLocks noChangeAspect="1" noChangeArrowheads="1"/>
            </p:cNvPicPr>
            <p:nvPr/>
          </p:nvPicPr>
          <p:blipFill>
            <a:blip r:embed="rId4"/>
            <a:srcRect l="21429" t="8929" r="16965"/>
            <a:stretch>
              <a:fillRect/>
            </a:stretch>
          </p:blipFill>
          <p:spPr bwMode="auto">
            <a:xfrm>
              <a:off x="6643828" y="1000108"/>
              <a:ext cx="1857262" cy="2214578"/>
            </a:xfrm>
            <a:prstGeom prst="rect">
              <a:avLst/>
            </a:prstGeom>
            <a:noFill/>
            <a:ln w="9525">
              <a:noFill/>
              <a:miter lim="800000"/>
              <a:headEnd/>
              <a:tailEnd/>
            </a:ln>
          </p:spPr>
        </p:pic>
        <p:sp>
          <p:nvSpPr>
            <p:cNvPr id="21" name="TextBox 20"/>
            <p:cNvSpPr txBox="1"/>
            <p:nvPr/>
          </p:nvSpPr>
          <p:spPr>
            <a:xfrm>
              <a:off x="4429124" y="752757"/>
              <a:ext cx="835485" cy="461665"/>
            </a:xfrm>
            <a:prstGeom prst="rect">
              <a:avLst/>
            </a:prstGeom>
            <a:noFill/>
          </p:spPr>
          <p:txBody>
            <a:bodyPr wrap="none" rtlCol="0">
              <a:spAutoFit/>
            </a:bodyPr>
            <a:lstStyle/>
            <a:p>
              <a:pPr algn="l" rtl="0" eaLnBrk="0" fontAlgn="base" hangingPunct="0">
                <a:spcBef>
                  <a:spcPct val="0"/>
                </a:spcBef>
                <a:spcAft>
                  <a:spcPct val="0"/>
                </a:spcAft>
              </a:pPr>
              <a:r>
                <a:rPr lang="en-GB" sz="2400" kern="1200" dirty="0">
                  <a:solidFill>
                    <a:srgbClr val="333399"/>
                  </a:solidFill>
                  <a:latin typeface="Lucida Grande" pitchFamily="84" charset="0"/>
                  <a:cs typeface="+mn-cs"/>
                </a:rPr>
                <a:t>Data</a:t>
              </a:r>
            </a:p>
          </p:txBody>
        </p:sp>
        <p:cxnSp>
          <p:nvCxnSpPr>
            <p:cNvPr id="22" name="Straight Arrow Connector 21"/>
            <p:cNvCxnSpPr>
              <a:stCxn id="21" idx="3"/>
              <a:endCxn id="16" idx="1"/>
            </p:cNvCxnSpPr>
            <p:nvPr/>
          </p:nvCxnSpPr>
          <p:spPr bwMode="auto">
            <a:xfrm>
              <a:off x="5264609" y="983590"/>
              <a:ext cx="1379219" cy="1123807"/>
            </a:xfrm>
            <a:prstGeom prst="straightConnector1">
              <a:avLst/>
            </a:prstGeom>
            <a:solidFill>
              <a:schemeClr val="accent1"/>
            </a:solidFill>
            <a:ln w="38100" cap="flat" cmpd="sng" algn="ctr">
              <a:solidFill>
                <a:schemeClr val="accent6"/>
              </a:solidFill>
              <a:prstDash val="solid"/>
              <a:round/>
              <a:headEnd type="none" w="med" len="med"/>
              <a:tailEnd type="arrow"/>
            </a:ln>
            <a:effectLst/>
          </p:spPr>
        </p:cxnSp>
      </p:grpSp>
    </p:spTree>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26646" y="6182045"/>
            <a:ext cx="4690708" cy="461665"/>
          </a:xfrm>
          <a:prstGeom prst="rect">
            <a:avLst/>
          </a:prstGeom>
          <a:noFill/>
        </p:spPr>
        <p:txBody>
          <a:bodyPr wrap="none" rtlCol="0">
            <a:spAutoFit/>
          </a:bodyPr>
          <a:lstStyle/>
          <a:p>
            <a:pPr algn="l" rtl="0" eaLnBrk="0" fontAlgn="base" hangingPunct="0">
              <a:spcBef>
                <a:spcPct val="0"/>
              </a:spcBef>
              <a:spcAft>
                <a:spcPct val="0"/>
              </a:spcAft>
            </a:pPr>
            <a:r>
              <a:rPr lang="en-GB" sz="2400" kern="1200" dirty="0">
                <a:solidFill>
                  <a:srgbClr val="333399"/>
                </a:solidFill>
                <a:latin typeface="Lucida Grande" pitchFamily="84" charset="0"/>
                <a:cs typeface="+mn-cs"/>
              </a:rPr>
              <a:t>How we build technical hardware</a:t>
            </a:r>
          </a:p>
        </p:txBody>
      </p:sp>
      <p:pic>
        <p:nvPicPr>
          <p:cNvPr id="5" name="Picture 5"/>
          <p:cNvPicPr>
            <a:picLocks noChangeAspect="1" noChangeArrowheads="1"/>
          </p:cNvPicPr>
          <p:nvPr/>
        </p:nvPicPr>
        <p:blipFill>
          <a:blip r:embed="rId3" cstate="email"/>
          <a:srcRect/>
          <a:stretch>
            <a:fillRect/>
          </a:stretch>
        </p:blipFill>
        <p:spPr bwMode="auto">
          <a:xfrm>
            <a:off x="1306503" y="1611045"/>
            <a:ext cx="6530995" cy="4130035"/>
          </a:xfrm>
          <a:prstGeom prst="rect">
            <a:avLst/>
          </a:prstGeom>
          <a:noFill/>
          <a:ln w="9525">
            <a:noFill/>
            <a:miter lim="800000"/>
            <a:headEnd/>
            <a:tailEnd/>
          </a:ln>
          <a:effectLst/>
        </p:spPr>
      </p:pic>
    </p:spTree>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26646" y="6182045"/>
            <a:ext cx="4690708" cy="461665"/>
          </a:xfrm>
          <a:prstGeom prst="rect">
            <a:avLst/>
          </a:prstGeom>
          <a:noFill/>
        </p:spPr>
        <p:txBody>
          <a:bodyPr wrap="none" rtlCol="0">
            <a:spAutoFit/>
          </a:bodyPr>
          <a:lstStyle/>
          <a:p>
            <a:pPr algn="l" rtl="0" eaLnBrk="0" fontAlgn="base" hangingPunct="0">
              <a:spcBef>
                <a:spcPct val="0"/>
              </a:spcBef>
              <a:spcAft>
                <a:spcPct val="0"/>
              </a:spcAft>
            </a:pPr>
            <a:r>
              <a:rPr lang="en-GB" sz="2400" kern="1200" dirty="0">
                <a:solidFill>
                  <a:srgbClr val="333399"/>
                </a:solidFill>
                <a:latin typeface="Lucida Grande" pitchFamily="84" charset="0"/>
                <a:cs typeface="+mn-cs"/>
              </a:rPr>
              <a:t>How we build technical hardware</a:t>
            </a:r>
          </a:p>
        </p:txBody>
      </p:sp>
      <p:pic>
        <p:nvPicPr>
          <p:cNvPr id="6" name="Picture 10" descr="IMG_2381"/>
          <p:cNvPicPr>
            <a:picLocks noChangeAspect="1" noChangeArrowheads="1"/>
          </p:cNvPicPr>
          <p:nvPr/>
        </p:nvPicPr>
        <p:blipFill>
          <a:blip r:embed="rId3" cstate="email"/>
          <a:srcRect/>
          <a:stretch>
            <a:fillRect/>
          </a:stretch>
        </p:blipFill>
        <p:spPr bwMode="auto">
          <a:xfrm>
            <a:off x="1819200" y="1611462"/>
            <a:ext cx="5505600" cy="4129200"/>
          </a:xfrm>
          <a:prstGeom prst="rect">
            <a:avLst/>
          </a:prstGeom>
          <a:noFill/>
        </p:spPr>
      </p:pic>
    </p:spTree>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26646" y="6182045"/>
            <a:ext cx="4690708" cy="461665"/>
          </a:xfrm>
          <a:prstGeom prst="rect">
            <a:avLst/>
          </a:prstGeom>
          <a:noFill/>
        </p:spPr>
        <p:txBody>
          <a:bodyPr wrap="none" rtlCol="0">
            <a:spAutoFit/>
          </a:bodyPr>
          <a:lstStyle/>
          <a:p>
            <a:pPr algn="l" rtl="0" eaLnBrk="0" fontAlgn="base" hangingPunct="0">
              <a:spcBef>
                <a:spcPct val="0"/>
              </a:spcBef>
              <a:spcAft>
                <a:spcPct val="0"/>
              </a:spcAft>
            </a:pPr>
            <a:r>
              <a:rPr lang="en-GB" sz="2400" kern="1200" dirty="0">
                <a:solidFill>
                  <a:srgbClr val="333399"/>
                </a:solidFill>
                <a:latin typeface="Lucida Grande" pitchFamily="84" charset="0"/>
                <a:cs typeface="+mn-cs"/>
              </a:rPr>
              <a:t>How we build technical hardware</a:t>
            </a:r>
          </a:p>
        </p:txBody>
      </p:sp>
      <p:pic>
        <p:nvPicPr>
          <p:cNvPr id="5" name="Picture 1" descr="\\Britannic\ppr\calendars\2010\high resolution\09EC3997 ISIS 25, staff photo.tif"/>
          <p:cNvPicPr>
            <a:picLocks noChangeAspect="1" noChangeArrowheads="1"/>
          </p:cNvPicPr>
          <p:nvPr/>
        </p:nvPicPr>
        <p:blipFill>
          <a:blip r:embed="rId3" cstate="email"/>
          <a:srcRect/>
          <a:stretch>
            <a:fillRect/>
          </a:stretch>
        </p:blipFill>
        <p:spPr bwMode="auto">
          <a:xfrm>
            <a:off x="1463396" y="1619891"/>
            <a:ext cx="6217209" cy="4129200"/>
          </a:xfrm>
          <a:prstGeom prst="rect">
            <a:avLst/>
          </a:prstGeom>
          <a:noFill/>
        </p:spPr>
      </p:pic>
    </p:spTree>
  </p:cSld>
  <p:clrMapOvr>
    <a:masterClrMapping/>
  </p:clrMapOvr>
  <p:transition/>
  <p:timing>
    <p:tnLst>
      <p:par>
        <p:cTn id="1" dur="indefinite" restart="never" nodeType="tmRoot"/>
      </p:par>
    </p:tnLst>
  </p:timing>
</p:sld>
</file>

<file path=ppt/theme/theme1.xml><?xml version="1.0" encoding="utf-8"?>
<a:theme xmlns:a="http://schemas.openxmlformats.org/drawingml/2006/main" name="ISIS Small Bottom Banner">
  <a:themeElements>
    <a:clrScheme name="ISIS Small Bottom Bann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ISIS Small Bottom Banner">
      <a:majorFont>
        <a:latin typeface="Lucida Sans"/>
        <a:ea typeface=""/>
        <a:cs typeface=""/>
      </a:majorFont>
      <a:minorFont>
        <a:latin typeface="Lucida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Lucida Sans"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Lucida Sans" pitchFamily="34" charset="0"/>
          </a:defRPr>
        </a:defPPr>
      </a:lstStyle>
    </a:lnDef>
  </a:objectDefaults>
  <a:extraClrSchemeLst>
    <a:extraClrScheme>
      <a:clrScheme name="ISIS Small Bottom Bann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ISIS Small Bottom Banne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ISIS Small Bottom Banne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ISIS Small Bottom Banne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ISIS Small Bottom Banne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ISIS Small Bottom Banne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ISIS Small Bottom Banne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ISIS Small Bottom Banne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ISIS Small Bottom Banne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ISIS Small Bottom Banne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ISIS Small Bottom Banne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ISIS Small Bottom Banne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Lucida Sans"/>
        <a:ea typeface="ヒラギノ角ゴ Pro W3"/>
        <a:cs typeface=""/>
      </a:majorFont>
      <a:minorFont>
        <a:latin typeface="Lucida Sans"/>
        <a:ea typeface="ヒラギノ角ゴ Pro W3"/>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Lucida Grande" pitchFamily="84" charset="0"/>
            <a:ea typeface="ヒラギノ角ゴ Pro W3" pitchFamily="8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Lucida Grande" pitchFamily="84" charset="0"/>
            <a:ea typeface="ヒラギノ角ゴ Pro W3" pitchFamily="84"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15085</TotalTime>
  <Words>2385</Words>
  <Application>Microsoft Office PowerPoint</Application>
  <PresentationFormat>On-screen Show (4:3)</PresentationFormat>
  <Paragraphs>515</Paragraphs>
  <Slides>55</Slides>
  <Notes>55</Notes>
  <HiddenSlides>0</HiddenSlides>
  <MMClips>0</MMClips>
  <ScaleCrop>false</ScaleCrop>
  <HeadingPairs>
    <vt:vector size="6" baseType="variant">
      <vt:variant>
        <vt:lpstr>Theme</vt:lpstr>
      </vt:variant>
      <vt:variant>
        <vt:i4>2</vt:i4>
      </vt:variant>
      <vt:variant>
        <vt:lpstr>Embedded OLE Servers</vt:lpstr>
      </vt:variant>
      <vt:variant>
        <vt:i4>1</vt:i4>
      </vt:variant>
      <vt:variant>
        <vt:lpstr>Slide Titles</vt:lpstr>
      </vt:variant>
      <vt:variant>
        <vt:i4>55</vt:i4>
      </vt:variant>
    </vt:vector>
  </HeadingPairs>
  <TitlesOfParts>
    <vt:vector size="58" baseType="lpstr">
      <vt:lpstr>ISIS Small Bottom Banner</vt:lpstr>
      <vt:lpstr>Blank Presentation</vt:lpstr>
      <vt:lpstr>Picture</vt:lpstr>
      <vt:lpstr>A Crack in the Code:  Why software fails in scientific research, and how to fix it </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The challenges of scientific software management</vt:lpstr>
      <vt:lpstr>Why scientific software projects fail</vt:lpstr>
      <vt:lpstr>Why scientific software projects fail</vt:lpstr>
      <vt:lpstr>Why scientific software projects fail</vt:lpstr>
      <vt:lpstr>Why scientific software projects fail</vt:lpstr>
      <vt:lpstr>Why scientific software projects fail</vt:lpstr>
      <vt:lpstr>Instrument Independent Data Reduction and Analysis</vt:lpstr>
      <vt:lpstr>Project History</vt:lpstr>
      <vt:lpstr>Project Goals</vt:lpstr>
      <vt:lpstr>Ensuring good communication</vt:lpstr>
      <vt:lpstr>Solution – Software led by Scientists</vt:lpstr>
      <vt:lpstr>Development methodology</vt:lpstr>
      <vt:lpstr>Solution – Iterative Development Process</vt:lpstr>
      <vt:lpstr>Why not Scrum, XP, DSDM?</vt:lpstr>
      <vt:lpstr>Release Process</vt:lpstr>
      <vt:lpstr>Slide 46</vt:lpstr>
      <vt:lpstr>Design Challenges</vt:lpstr>
      <vt:lpstr>Design Criteria</vt:lpstr>
      <vt:lpstr>Architectural Design - Overview</vt:lpstr>
      <vt:lpstr>User Interfaces</vt:lpstr>
      <vt:lpstr>User Interfaces</vt:lpstr>
      <vt:lpstr>User Interfaces</vt:lpstr>
      <vt:lpstr>Collaborations</vt:lpstr>
      <vt:lpstr>Further Information</vt:lpstr>
      <vt:lpstr>Questions?</vt:lpstr>
    </vt:vector>
  </TitlesOfParts>
  <Company>CCLRC</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gmlh78</dc:creator>
  <cp:lastModifiedBy>Nicholas Draper</cp:lastModifiedBy>
  <cp:revision>223</cp:revision>
  <dcterms:created xsi:type="dcterms:W3CDTF">2007-04-16T13:36:05Z</dcterms:created>
  <dcterms:modified xsi:type="dcterms:W3CDTF">2010-03-25T13:22:38Z</dcterms:modified>
</cp:coreProperties>
</file>